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Poppins"/>
      <p:regular r:id="rId26"/>
      <p:bold r:id="rId27"/>
      <p:italic r:id="rId28"/>
      <p:boldItalic r:id="rId29"/>
    </p:embeddedFont>
    <p:embeddedFont>
      <p:font typeface="Poppins Black"/>
      <p:bold r:id="rId30"/>
      <p:boldItalic r:id="rId31"/>
    </p:embeddedFont>
    <p:embeddedFont>
      <p:font typeface="Old Standard TT"/>
      <p:regular r:id="rId32"/>
      <p:bold r:id="rId33"/>
      <p:italic r:id="rId34"/>
    </p:embeddedFont>
    <p:embeddedFont>
      <p:font typeface="Lexend"/>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regular.fntdata"/><Relationship Id="rId25" Type="http://schemas.openxmlformats.org/officeDocument/2006/relationships/font" Target="fonts/Roboto-boldItalic.fntdata"/><Relationship Id="rId28" Type="http://schemas.openxmlformats.org/officeDocument/2006/relationships/font" Target="fonts/Poppins-italic.fntdata"/><Relationship Id="rId27" Type="http://schemas.openxmlformats.org/officeDocument/2006/relationships/font" Target="fonts/Poppi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Black-boldItalic.fntdata"/><Relationship Id="rId30" Type="http://schemas.openxmlformats.org/officeDocument/2006/relationships/font" Target="fonts/PoppinsBlack-bold.fntdata"/><Relationship Id="rId11" Type="http://schemas.openxmlformats.org/officeDocument/2006/relationships/slide" Target="slides/slide6.xml"/><Relationship Id="rId33" Type="http://schemas.openxmlformats.org/officeDocument/2006/relationships/font" Target="fonts/OldStandardTT-bold.fntdata"/><Relationship Id="rId10" Type="http://schemas.openxmlformats.org/officeDocument/2006/relationships/slide" Target="slides/slide5.xml"/><Relationship Id="rId32" Type="http://schemas.openxmlformats.org/officeDocument/2006/relationships/font" Target="fonts/OldStandardTT-regular.fntdata"/><Relationship Id="rId13" Type="http://schemas.openxmlformats.org/officeDocument/2006/relationships/slide" Target="slides/slide8.xml"/><Relationship Id="rId35" Type="http://schemas.openxmlformats.org/officeDocument/2006/relationships/font" Target="fonts/Lexend-regular.fntdata"/><Relationship Id="rId12" Type="http://schemas.openxmlformats.org/officeDocument/2006/relationships/slide" Target="slides/slide7.xml"/><Relationship Id="rId34" Type="http://schemas.openxmlformats.org/officeDocument/2006/relationships/font" Target="fonts/OldStandardTT-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exen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1feaffe33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1feaffe33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21c7728b87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21c7728b87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21c7728b8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21c7728b8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21c7728b87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21c7728b87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1fd3c0eff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1fd3c0eff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1c7728b87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21c7728b87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21c7728b8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21c7728b8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1fd3c0eff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1fd3c0eff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1fd3c0eff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1fd3c0eff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1fd3c0eff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1fd3c0eff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1fd3c0eff8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1fd3c0eff8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1fd3c0eff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1fd3c0eff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1fd3c0eff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1fd3c0eff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1feaffe33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1feaffe33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1fd3c0eff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1fd3c0eff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mitsloan.mit.edu/ideas-made-to-matter/how-wayfair-and-spotify-use-machine-learning-to-engage-customers" TargetMode="External"/><Relationship Id="rId4" Type="http://schemas.openxmlformats.org/officeDocument/2006/relationships/hyperlink" Target="https://www.cnbc.com/2022/11/10/how-spotify-stayed-no-1-in-streaming-music-vs-apple-youtube-amazon.html#:~:text=Spotify%20stayed%20No.-,1%20in%20streaming%20audio%20even%20with%20Apple,and%20Amazon%20aiming%20for%20it&amp;text=Spotify%20remains%20the%20No.,nearly%20200%20million%20paying%20customers" TargetMode="External"/><Relationship Id="rId5" Type="http://schemas.openxmlformats.org/officeDocument/2006/relationships/hyperlink" Target="https://towardsdatascience.com/uncovering-how-the-spotify-algorithm-works-4d3c021ebc0" TargetMode="External"/><Relationship Id="rId6" Type="http://schemas.openxmlformats.org/officeDocument/2006/relationships/hyperlink" Target="http://rstudio-pubs-static.s3.amazonaws.com/329551_2847e778053e4b17a017f949d2dd5b91.html" TargetMode="External"/><Relationship Id="rId7" Type="http://schemas.openxmlformats.org/officeDocument/2006/relationships/hyperlink" Target="https://towardsdatascience.com/uncovering-how-the-spotify-algorithm-works-4d3c021ebc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8" name="Shape 58"/>
        <p:cNvGrpSpPr/>
        <p:nvPr/>
      </p:nvGrpSpPr>
      <p:grpSpPr>
        <a:xfrm>
          <a:off x="0" y="0"/>
          <a:ext cx="0" cy="0"/>
          <a:chOff x="0" y="0"/>
          <a:chExt cx="0" cy="0"/>
        </a:xfrm>
      </p:grpSpPr>
      <p:sp>
        <p:nvSpPr>
          <p:cNvPr id="59" name="Google Shape;59;p13"/>
          <p:cNvSpPr/>
          <p:nvPr/>
        </p:nvSpPr>
        <p:spPr>
          <a:xfrm>
            <a:off x="2050" y="-4075"/>
            <a:ext cx="9144000" cy="17247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ph type="ctrTitle"/>
          </p:nvPr>
        </p:nvSpPr>
        <p:spPr>
          <a:xfrm>
            <a:off x="720550" y="170100"/>
            <a:ext cx="7707000" cy="1897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solidFill>
                  <a:schemeClr val="dk1"/>
                </a:solidFill>
                <a:latin typeface="Poppins"/>
                <a:ea typeface="Poppins"/>
                <a:cs typeface="Poppins"/>
                <a:sym typeface="Poppins"/>
              </a:rPr>
              <a:t>Spotify: Using Data Analytics to Solve Real World Problems</a:t>
            </a:r>
            <a:r>
              <a:rPr b="1" lang="en">
                <a:solidFill>
                  <a:schemeClr val="dk1"/>
                </a:solidFill>
              </a:rPr>
              <a:t> </a:t>
            </a:r>
            <a:endParaRPr b="1">
              <a:solidFill>
                <a:schemeClr val="dk1"/>
              </a:solidFill>
            </a:endParaRPr>
          </a:p>
          <a:p>
            <a:pPr indent="0" lvl="0" marL="0" rtl="0" algn="l">
              <a:spcBef>
                <a:spcPts val="0"/>
              </a:spcBef>
              <a:spcAft>
                <a:spcPts val="0"/>
              </a:spcAft>
              <a:buNone/>
            </a:pPr>
            <a:r>
              <a:t/>
            </a:r>
            <a:endParaRPr/>
          </a:p>
        </p:txBody>
      </p:sp>
      <p:sp>
        <p:nvSpPr>
          <p:cNvPr id="61" name="Google Shape;61;p13"/>
          <p:cNvSpPr txBox="1"/>
          <p:nvPr>
            <p:ph idx="1" type="subTitle"/>
          </p:nvPr>
        </p:nvSpPr>
        <p:spPr>
          <a:xfrm>
            <a:off x="2204400" y="4679500"/>
            <a:ext cx="4735200" cy="5142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en">
                <a:solidFill>
                  <a:schemeClr val="lt1"/>
                </a:solidFill>
                <a:latin typeface="Lexend"/>
                <a:ea typeface="Lexend"/>
                <a:cs typeface="Lexend"/>
                <a:sym typeface="Lexend"/>
              </a:rPr>
              <a:t>Shane Artis, Luke Faro, Elijah Eberly, Larry Agyei  </a:t>
            </a:r>
            <a:endParaRPr>
              <a:solidFill>
                <a:schemeClr val="lt1"/>
              </a:solidFill>
              <a:latin typeface="Lexend"/>
              <a:ea typeface="Lexend"/>
              <a:cs typeface="Lexend"/>
              <a:sym typeface="Lexend"/>
            </a:endParaRPr>
          </a:p>
        </p:txBody>
      </p:sp>
      <p:pic>
        <p:nvPicPr>
          <p:cNvPr id="62" name="Google Shape;62;p13"/>
          <p:cNvPicPr preferRelativeResize="0"/>
          <p:nvPr/>
        </p:nvPicPr>
        <p:blipFill rotWithShape="1">
          <a:blip r:embed="rId3">
            <a:alphaModFix/>
          </a:blip>
          <a:srcRect b="21352" l="7422" r="62697" t="20750"/>
          <a:stretch/>
        </p:blipFill>
        <p:spPr>
          <a:xfrm>
            <a:off x="3022824" y="1857024"/>
            <a:ext cx="2541125" cy="2772149"/>
          </a:xfrm>
          <a:prstGeom prst="rect">
            <a:avLst/>
          </a:prstGeom>
          <a:noFill/>
          <a:ln>
            <a:noFill/>
          </a:ln>
        </p:spPr>
      </p:pic>
      <p:sp>
        <p:nvSpPr>
          <p:cNvPr id="63" name="Google Shape;63;p13"/>
          <p:cNvSpPr/>
          <p:nvPr/>
        </p:nvSpPr>
        <p:spPr>
          <a:xfrm>
            <a:off x="512300" y="3424925"/>
            <a:ext cx="826800" cy="418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311700" y="36337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Poppins"/>
                <a:ea typeface="Poppins"/>
                <a:cs typeface="Poppins"/>
                <a:sym typeface="Poppins"/>
              </a:rPr>
              <a:t>Analysis Cont’d</a:t>
            </a:r>
            <a:endParaRPr b="1">
              <a:latin typeface="Poppins"/>
              <a:ea typeface="Poppins"/>
              <a:cs typeface="Poppins"/>
              <a:sym typeface="Poppins"/>
            </a:endParaRPr>
          </a:p>
        </p:txBody>
      </p:sp>
      <p:sp>
        <p:nvSpPr>
          <p:cNvPr id="145" name="Google Shape;145;p22"/>
          <p:cNvSpPr txBox="1"/>
          <p:nvPr>
            <p:ph idx="1" type="body"/>
          </p:nvPr>
        </p:nvSpPr>
        <p:spPr>
          <a:xfrm>
            <a:off x="311700" y="1436950"/>
            <a:ext cx="8520600" cy="3397200"/>
          </a:xfrm>
          <a:prstGeom prst="rect">
            <a:avLst/>
          </a:prstGeom>
        </p:spPr>
        <p:txBody>
          <a:bodyPr anchorCtr="0" anchor="t" bIns="91425" lIns="91425" spcFirstLastPara="1" rIns="91425" wrap="square" tIns="91425">
            <a:normAutofit/>
          </a:bodyPr>
          <a:lstStyle/>
          <a:p>
            <a:pPr indent="-314325" lvl="0" marL="457200" rtl="0" algn="l">
              <a:spcBef>
                <a:spcPts val="0"/>
              </a:spcBef>
              <a:spcAft>
                <a:spcPts val="0"/>
              </a:spcAft>
              <a:buSzPts val="1350"/>
              <a:buFont typeface="Roboto"/>
              <a:buChar char="●"/>
            </a:pPr>
            <a:r>
              <a:rPr lang="en" sz="1400">
                <a:latin typeface="Lexend"/>
                <a:ea typeface="Lexend"/>
                <a:cs typeface="Lexend"/>
                <a:sym typeface="Lexend"/>
              </a:rPr>
              <a:t>Spotify’s usage of user data extends beyond recommending them new songs to play</a:t>
            </a:r>
            <a:endParaRPr sz="1400">
              <a:latin typeface="Lexend"/>
              <a:ea typeface="Lexend"/>
              <a:cs typeface="Lexend"/>
              <a:sym typeface="Lexend"/>
            </a:endParaRPr>
          </a:p>
          <a:p>
            <a:pPr indent="0" lvl="0" marL="914400" rtl="0" algn="l">
              <a:spcBef>
                <a:spcPts val="1200"/>
              </a:spcBef>
              <a:spcAft>
                <a:spcPts val="0"/>
              </a:spcAft>
              <a:buNone/>
            </a:pPr>
            <a:r>
              <a:t/>
            </a:r>
            <a:endParaRPr sz="1400">
              <a:latin typeface="Lexend"/>
              <a:ea typeface="Lexend"/>
              <a:cs typeface="Lexend"/>
              <a:sym typeface="Lexend"/>
            </a:endParaRPr>
          </a:p>
          <a:p>
            <a:pPr indent="-314325" lvl="1" marL="914400" rtl="0" algn="l">
              <a:spcBef>
                <a:spcPts val="1200"/>
              </a:spcBef>
              <a:spcAft>
                <a:spcPts val="0"/>
              </a:spcAft>
              <a:buSzPts val="1350"/>
              <a:buFont typeface="Roboto"/>
              <a:buChar char="○"/>
            </a:pPr>
            <a:r>
              <a:rPr lang="en">
                <a:latin typeface="Lexend"/>
                <a:ea typeface="Lexend"/>
                <a:cs typeface="Lexend"/>
                <a:sym typeface="Lexend"/>
              </a:rPr>
              <a:t>By utilizing user data in conjunction with other information available to the platform, spotify has been able to create highly successful ads, such as the Williamsburg Beiber ad that ran in the New York neighbourhood.</a:t>
            </a:r>
            <a:endParaRPr>
              <a:latin typeface="Lexend"/>
              <a:ea typeface="Lexend"/>
              <a:cs typeface="Lexend"/>
              <a:sym typeface="Lexend"/>
            </a:endParaRPr>
          </a:p>
          <a:p>
            <a:pPr indent="0" lvl="0" marL="914400" rtl="0" algn="l">
              <a:spcBef>
                <a:spcPts val="1200"/>
              </a:spcBef>
              <a:spcAft>
                <a:spcPts val="0"/>
              </a:spcAft>
              <a:buNone/>
            </a:pPr>
            <a:r>
              <a:t/>
            </a:r>
            <a:endParaRPr sz="1400">
              <a:latin typeface="Lexend"/>
              <a:ea typeface="Lexend"/>
              <a:cs typeface="Lexend"/>
              <a:sym typeface="Lexend"/>
            </a:endParaRPr>
          </a:p>
          <a:p>
            <a:pPr indent="-314325" lvl="1" marL="914400" rtl="0" algn="l">
              <a:spcBef>
                <a:spcPts val="1200"/>
              </a:spcBef>
              <a:spcAft>
                <a:spcPts val="0"/>
              </a:spcAft>
              <a:buSzPts val="1350"/>
              <a:buFont typeface="Roboto"/>
              <a:buChar char="○"/>
            </a:pPr>
            <a:r>
              <a:rPr lang="en">
                <a:latin typeface="Lexend"/>
                <a:ea typeface="Lexend"/>
                <a:cs typeface="Lexend"/>
                <a:sym typeface="Lexend"/>
              </a:rPr>
              <a:t>Spotify uses the data it collects to expand the services it provides; Spotify for Artists is a separate application that lets creators on the platform view various statistics involving their work, such as which albums attract new listeners for them, or where their listeners are located.</a:t>
            </a:r>
            <a:endParaRPr>
              <a:latin typeface="Lexend"/>
              <a:ea typeface="Lexend"/>
              <a:cs typeface="Lexend"/>
              <a:sym typeface="Lexend"/>
            </a:endParaRPr>
          </a:p>
        </p:txBody>
      </p:sp>
      <p:sp>
        <p:nvSpPr>
          <p:cNvPr id="146" name="Google Shape;146;p22"/>
          <p:cNvSpPr/>
          <p:nvPr/>
        </p:nvSpPr>
        <p:spPr>
          <a:xfrm>
            <a:off x="0" y="4994750"/>
            <a:ext cx="91563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3114675" y="891525"/>
            <a:ext cx="29085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11700" y="1402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Poppins"/>
                <a:ea typeface="Poppins"/>
                <a:cs typeface="Poppins"/>
                <a:sym typeface="Poppins"/>
              </a:rPr>
              <a:t>Implementation </a:t>
            </a:r>
            <a:endParaRPr b="1">
              <a:latin typeface="Poppins"/>
              <a:ea typeface="Poppins"/>
              <a:cs typeface="Poppins"/>
              <a:sym typeface="Poppins"/>
            </a:endParaRPr>
          </a:p>
        </p:txBody>
      </p:sp>
      <p:sp>
        <p:nvSpPr>
          <p:cNvPr id="153" name="Google Shape;153;p23"/>
          <p:cNvSpPr txBox="1"/>
          <p:nvPr>
            <p:ph idx="1" type="body"/>
          </p:nvPr>
        </p:nvSpPr>
        <p:spPr>
          <a:xfrm>
            <a:off x="128700" y="983688"/>
            <a:ext cx="9027600" cy="3824100"/>
          </a:xfrm>
          <a:prstGeom prst="rect">
            <a:avLst/>
          </a:prstGeom>
        </p:spPr>
        <p:txBody>
          <a:bodyPr anchorCtr="0" anchor="t" bIns="91425" lIns="91425" spcFirstLastPara="1" rIns="91425" wrap="square" tIns="91425">
            <a:normAutofit lnSpcReduction="10000"/>
          </a:bodyPr>
          <a:lstStyle/>
          <a:p>
            <a:pPr indent="-301625" lvl="0" marL="457200" rtl="0" algn="l">
              <a:spcBef>
                <a:spcPts val="0"/>
              </a:spcBef>
              <a:spcAft>
                <a:spcPts val="0"/>
              </a:spcAft>
              <a:buSzPts val="1150"/>
              <a:buFont typeface="Roboto"/>
              <a:buChar char="●"/>
            </a:pPr>
            <a:r>
              <a:rPr lang="en" sz="1400">
                <a:latin typeface="Lexend"/>
                <a:ea typeface="Lexend"/>
                <a:cs typeface="Lexend"/>
                <a:sym typeface="Lexend"/>
              </a:rPr>
              <a:t>Originally Spotify had used machine learning techniques called collaborative filtering</a:t>
            </a:r>
            <a:endParaRPr sz="1400">
              <a:latin typeface="Lexend"/>
              <a:ea typeface="Lexend"/>
              <a:cs typeface="Lexend"/>
              <a:sym typeface="Lexend"/>
            </a:endParaRPr>
          </a:p>
          <a:p>
            <a:pPr indent="0" lvl="0" marL="457200" rtl="0" algn="l">
              <a:spcBef>
                <a:spcPts val="1200"/>
              </a:spcBef>
              <a:spcAft>
                <a:spcPts val="0"/>
              </a:spcAft>
              <a:buNone/>
            </a:pPr>
            <a:r>
              <a:rPr lang="en" sz="1400">
                <a:latin typeface="Lexend"/>
                <a:ea typeface="Lexend"/>
                <a:cs typeface="Lexend"/>
                <a:sym typeface="Lexend"/>
              </a:rPr>
              <a:t> </a:t>
            </a:r>
            <a:endParaRPr sz="1400">
              <a:latin typeface="Lexend"/>
              <a:ea typeface="Lexend"/>
              <a:cs typeface="Lexend"/>
              <a:sym typeface="Lexend"/>
            </a:endParaRPr>
          </a:p>
          <a:p>
            <a:pPr indent="-301625" lvl="0" marL="457200" rtl="0" algn="l">
              <a:spcBef>
                <a:spcPts val="1200"/>
              </a:spcBef>
              <a:spcAft>
                <a:spcPts val="0"/>
              </a:spcAft>
              <a:buSzPts val="1150"/>
              <a:buFont typeface="Roboto"/>
              <a:buChar char="●"/>
            </a:pPr>
            <a:r>
              <a:rPr lang="en" sz="1400">
                <a:latin typeface="Lexend"/>
                <a:ea typeface="Lexend"/>
                <a:cs typeface="Lexend"/>
                <a:sym typeface="Lexend"/>
              </a:rPr>
              <a:t>Spotify has changed its method due to the sophistication of human editorial knowledge.</a:t>
            </a:r>
            <a:endParaRPr sz="1400">
              <a:latin typeface="Lexend"/>
              <a:ea typeface="Lexend"/>
              <a:cs typeface="Lexend"/>
              <a:sym typeface="Lexend"/>
            </a:endParaRPr>
          </a:p>
          <a:p>
            <a:pPr indent="-301625" lvl="1" marL="914400" rtl="0" algn="l">
              <a:spcBef>
                <a:spcPts val="0"/>
              </a:spcBef>
              <a:spcAft>
                <a:spcPts val="0"/>
              </a:spcAft>
              <a:buSzPts val="1150"/>
              <a:buFont typeface="Roboto"/>
              <a:buChar char="○"/>
            </a:pPr>
            <a:r>
              <a:rPr lang="en">
                <a:latin typeface="Lexend"/>
                <a:ea typeface="Lexend"/>
                <a:cs typeface="Lexend"/>
                <a:sym typeface="Lexend"/>
              </a:rPr>
              <a:t>It now has algotorial playlists, where lists are created by human editors and customized by algorithms </a:t>
            </a:r>
            <a:endParaRPr>
              <a:latin typeface="Lexend"/>
              <a:ea typeface="Lexend"/>
              <a:cs typeface="Lexend"/>
              <a:sym typeface="Lexend"/>
            </a:endParaRPr>
          </a:p>
          <a:p>
            <a:pPr indent="0" lvl="0" marL="914400" rtl="0" algn="l">
              <a:spcBef>
                <a:spcPts val="1200"/>
              </a:spcBef>
              <a:spcAft>
                <a:spcPts val="0"/>
              </a:spcAft>
              <a:buNone/>
            </a:pPr>
            <a:r>
              <a:t/>
            </a:r>
            <a:endParaRPr>
              <a:latin typeface="Lexend"/>
              <a:ea typeface="Lexend"/>
              <a:cs typeface="Lexend"/>
              <a:sym typeface="Lexend"/>
            </a:endParaRPr>
          </a:p>
          <a:p>
            <a:pPr indent="-301625" lvl="0" marL="457200" rtl="0" algn="l">
              <a:spcBef>
                <a:spcPts val="1200"/>
              </a:spcBef>
              <a:spcAft>
                <a:spcPts val="0"/>
              </a:spcAft>
              <a:buSzPts val="1150"/>
              <a:buFont typeface="Roboto"/>
              <a:buChar char="●"/>
            </a:pPr>
            <a:r>
              <a:rPr lang="en" sz="1400">
                <a:latin typeface="Lexend"/>
                <a:ea typeface="Lexend"/>
                <a:cs typeface="Lexend"/>
                <a:sym typeface="Lexend"/>
              </a:rPr>
              <a:t>“It turns out, you can’t do everything in the world with just machine learning,” Jebara said. “We also rely a lot on our editors because they have trillions of real neurons between their ears, and are cutting-edge cultural experts that can tell us there’s a new genre of music coming up.”</a:t>
            </a:r>
            <a:endParaRPr sz="1150">
              <a:latin typeface="Roboto"/>
              <a:ea typeface="Roboto"/>
              <a:cs typeface="Roboto"/>
              <a:sym typeface="Roboto"/>
            </a:endParaRPr>
          </a:p>
          <a:p>
            <a:pPr indent="0" lvl="0" marL="457200" rtl="0" algn="l">
              <a:spcBef>
                <a:spcPts val="1200"/>
              </a:spcBef>
              <a:spcAft>
                <a:spcPts val="0"/>
              </a:spcAft>
              <a:buNone/>
            </a:pPr>
            <a:r>
              <a:t/>
            </a:r>
            <a:endParaRPr sz="1400">
              <a:latin typeface="Lexend"/>
              <a:ea typeface="Lexend"/>
              <a:cs typeface="Lexend"/>
              <a:sym typeface="Lexend"/>
            </a:endParaRPr>
          </a:p>
          <a:p>
            <a:pPr indent="0" lvl="0" marL="0" rtl="0" algn="l">
              <a:spcBef>
                <a:spcPts val="1200"/>
              </a:spcBef>
              <a:spcAft>
                <a:spcPts val="1200"/>
              </a:spcAft>
              <a:buNone/>
            </a:pPr>
            <a:r>
              <a:t/>
            </a:r>
            <a:endParaRPr/>
          </a:p>
        </p:txBody>
      </p:sp>
      <p:sp>
        <p:nvSpPr>
          <p:cNvPr id="154" name="Google Shape;154;p23"/>
          <p:cNvSpPr/>
          <p:nvPr/>
        </p:nvSpPr>
        <p:spPr>
          <a:xfrm>
            <a:off x="0" y="4994750"/>
            <a:ext cx="91563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a:off x="2400300" y="647950"/>
            <a:ext cx="43272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Poppins"/>
                <a:ea typeface="Poppins"/>
                <a:cs typeface="Poppins"/>
                <a:sym typeface="Poppins"/>
              </a:rPr>
              <a:t>Implementation Cont’d</a:t>
            </a:r>
            <a:endParaRPr b="1">
              <a:latin typeface="Poppins"/>
              <a:ea typeface="Poppins"/>
              <a:cs typeface="Poppins"/>
              <a:sym typeface="Poppins"/>
            </a:endParaRPr>
          </a:p>
          <a:p>
            <a:pPr indent="0" lvl="0" marL="0" rtl="0" algn="ctr">
              <a:spcBef>
                <a:spcPts val="0"/>
              </a:spcBef>
              <a:spcAft>
                <a:spcPts val="0"/>
              </a:spcAft>
              <a:buNone/>
            </a:pPr>
            <a:r>
              <a:t/>
            </a:r>
            <a:endParaRPr b="1">
              <a:latin typeface="Poppins"/>
              <a:ea typeface="Poppins"/>
              <a:cs typeface="Poppins"/>
              <a:sym typeface="Poppins"/>
            </a:endParaRPr>
          </a:p>
        </p:txBody>
      </p:sp>
      <p:sp>
        <p:nvSpPr>
          <p:cNvPr id="161" name="Google Shape;161;p24"/>
          <p:cNvSpPr txBox="1"/>
          <p:nvPr>
            <p:ph idx="1" type="body"/>
          </p:nvPr>
        </p:nvSpPr>
        <p:spPr>
          <a:xfrm>
            <a:off x="311700" y="1324000"/>
            <a:ext cx="5517600" cy="3397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Lexend"/>
              <a:buChar char="●"/>
            </a:pPr>
            <a:r>
              <a:rPr lang="en" sz="1400">
                <a:latin typeface="Lexend"/>
                <a:ea typeface="Lexend"/>
                <a:cs typeface="Lexend"/>
                <a:sym typeface="Lexend"/>
              </a:rPr>
              <a:t>Use of Recommender System</a:t>
            </a:r>
            <a:endParaRPr sz="1400">
              <a:latin typeface="Lexend"/>
              <a:ea typeface="Lexend"/>
              <a:cs typeface="Lexend"/>
              <a:sym typeface="Lexend"/>
            </a:endParaRPr>
          </a:p>
          <a:p>
            <a:pPr indent="-317500" lvl="1" marL="914400" rtl="0" algn="l">
              <a:spcBef>
                <a:spcPts val="0"/>
              </a:spcBef>
              <a:spcAft>
                <a:spcPts val="0"/>
              </a:spcAft>
              <a:buSzPts val="1400"/>
              <a:buFont typeface="Lexend"/>
              <a:buChar char="○"/>
            </a:pPr>
            <a:r>
              <a:rPr lang="en">
                <a:latin typeface="Lexend"/>
                <a:ea typeface="Lexend"/>
                <a:cs typeface="Lexend"/>
                <a:sym typeface="Lexend"/>
              </a:rPr>
              <a:t>Deliver suggestions based on behavior or characteristics that have been tracked by the system</a:t>
            </a:r>
            <a:endParaRPr>
              <a:latin typeface="Lexend"/>
              <a:ea typeface="Lexend"/>
              <a:cs typeface="Lexend"/>
              <a:sym typeface="Lexend"/>
            </a:endParaRPr>
          </a:p>
          <a:p>
            <a:pPr indent="0" lvl="0" marL="0" rtl="0" algn="l">
              <a:spcBef>
                <a:spcPts val="1200"/>
              </a:spcBef>
              <a:spcAft>
                <a:spcPts val="0"/>
              </a:spcAft>
              <a:buNone/>
            </a:pPr>
            <a:r>
              <a:t/>
            </a:r>
            <a:endParaRPr sz="1400">
              <a:latin typeface="Lexend"/>
              <a:ea typeface="Lexend"/>
              <a:cs typeface="Lexend"/>
              <a:sym typeface="Lexend"/>
            </a:endParaRPr>
          </a:p>
          <a:p>
            <a:pPr indent="-317500" lvl="0" marL="457200" rtl="0" algn="l">
              <a:spcBef>
                <a:spcPts val="1200"/>
              </a:spcBef>
              <a:spcAft>
                <a:spcPts val="0"/>
              </a:spcAft>
              <a:buSzPts val="1400"/>
              <a:buFont typeface="Lexend"/>
              <a:buChar char="●"/>
            </a:pPr>
            <a:r>
              <a:rPr lang="en" sz="1400">
                <a:latin typeface="Lexend"/>
                <a:ea typeface="Lexend"/>
                <a:cs typeface="Lexend"/>
                <a:sym typeface="Lexend"/>
              </a:rPr>
              <a:t>3 Types of Recommender Systems</a:t>
            </a:r>
            <a:endParaRPr sz="1400">
              <a:latin typeface="Lexend"/>
              <a:ea typeface="Lexend"/>
              <a:cs typeface="Lexend"/>
              <a:sym typeface="Lexend"/>
            </a:endParaRPr>
          </a:p>
          <a:p>
            <a:pPr indent="-317500" lvl="0" marL="914400" rtl="0" algn="l">
              <a:spcBef>
                <a:spcPts val="0"/>
              </a:spcBef>
              <a:spcAft>
                <a:spcPts val="0"/>
              </a:spcAft>
              <a:buSzPts val="1400"/>
              <a:buFont typeface="Lexend"/>
              <a:buAutoNum type="arabicPeriod"/>
            </a:pPr>
            <a:r>
              <a:rPr lang="en" sz="1400">
                <a:latin typeface="Lexend"/>
                <a:ea typeface="Lexend"/>
                <a:cs typeface="Lexend"/>
                <a:sym typeface="Lexend"/>
              </a:rPr>
              <a:t>Collaborative</a:t>
            </a:r>
            <a:r>
              <a:rPr lang="en" sz="1400">
                <a:latin typeface="Lexend"/>
                <a:ea typeface="Lexend"/>
                <a:cs typeface="Lexend"/>
                <a:sym typeface="Lexend"/>
              </a:rPr>
              <a:t> Filtering</a:t>
            </a:r>
            <a:r>
              <a:rPr lang="en" sz="1400">
                <a:latin typeface="Lexend"/>
                <a:ea typeface="Lexend"/>
                <a:cs typeface="Lexend"/>
                <a:sym typeface="Lexend"/>
              </a:rPr>
              <a:t> -  filters out items a user might like on the basis of reactions by similar users</a:t>
            </a:r>
            <a:endParaRPr sz="1400">
              <a:latin typeface="Lexend"/>
              <a:ea typeface="Lexend"/>
              <a:cs typeface="Lexend"/>
              <a:sym typeface="Lexend"/>
            </a:endParaRPr>
          </a:p>
          <a:p>
            <a:pPr indent="-317500" lvl="0" marL="914400" rtl="0" algn="l">
              <a:spcBef>
                <a:spcPts val="0"/>
              </a:spcBef>
              <a:spcAft>
                <a:spcPts val="0"/>
              </a:spcAft>
              <a:buSzPts val="1400"/>
              <a:buFont typeface="Lexend"/>
              <a:buAutoNum type="arabicPeriod"/>
            </a:pPr>
            <a:r>
              <a:rPr lang="en" sz="1400">
                <a:latin typeface="Lexend"/>
                <a:ea typeface="Lexend"/>
                <a:cs typeface="Lexend"/>
                <a:sym typeface="Lexend"/>
              </a:rPr>
              <a:t>Content Based - rely on available features (gender, age, ect.) to build a model </a:t>
            </a:r>
            <a:endParaRPr sz="1400">
              <a:latin typeface="Lexend"/>
              <a:ea typeface="Lexend"/>
              <a:cs typeface="Lexend"/>
              <a:sym typeface="Lexend"/>
            </a:endParaRPr>
          </a:p>
          <a:p>
            <a:pPr indent="-317500" lvl="0" marL="914400" rtl="0" algn="l">
              <a:spcBef>
                <a:spcPts val="0"/>
              </a:spcBef>
              <a:spcAft>
                <a:spcPts val="0"/>
              </a:spcAft>
              <a:buSzPts val="1400"/>
              <a:buFont typeface="Lexend"/>
              <a:buAutoNum type="arabicPeriod"/>
            </a:pPr>
            <a:r>
              <a:rPr lang="en" sz="1400">
                <a:latin typeface="Lexend"/>
                <a:ea typeface="Lexend"/>
                <a:cs typeface="Lexend"/>
                <a:sym typeface="Lexend"/>
              </a:rPr>
              <a:t>Hybrid - Combination of the two</a:t>
            </a:r>
            <a:endParaRPr sz="1400">
              <a:latin typeface="Lexend"/>
              <a:ea typeface="Lexend"/>
              <a:cs typeface="Lexend"/>
              <a:sym typeface="Lexend"/>
            </a:endParaRPr>
          </a:p>
        </p:txBody>
      </p:sp>
      <p:sp>
        <p:nvSpPr>
          <p:cNvPr id="162" name="Google Shape;162;p24"/>
          <p:cNvSpPr/>
          <p:nvPr/>
        </p:nvSpPr>
        <p:spPr>
          <a:xfrm>
            <a:off x="0" y="4994750"/>
            <a:ext cx="91563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a:off x="3053450" y="962950"/>
            <a:ext cx="30717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24"/>
          <p:cNvPicPr preferRelativeResize="0"/>
          <p:nvPr/>
        </p:nvPicPr>
        <p:blipFill>
          <a:blip r:embed="rId3">
            <a:alphaModFix/>
          </a:blip>
          <a:stretch>
            <a:fillRect/>
          </a:stretch>
        </p:blipFill>
        <p:spPr>
          <a:xfrm>
            <a:off x="5910300" y="1932375"/>
            <a:ext cx="3132326" cy="19772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311700" y="1402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Poppins"/>
                <a:ea typeface="Poppins"/>
                <a:cs typeface="Poppins"/>
                <a:sym typeface="Poppins"/>
              </a:rPr>
              <a:t>Implementation Cont’d</a:t>
            </a:r>
            <a:endParaRPr b="1">
              <a:latin typeface="Poppins"/>
              <a:ea typeface="Poppins"/>
              <a:cs typeface="Poppins"/>
              <a:sym typeface="Poppins"/>
            </a:endParaRPr>
          </a:p>
        </p:txBody>
      </p:sp>
      <p:sp>
        <p:nvSpPr>
          <p:cNvPr id="170" name="Google Shape;170;p25"/>
          <p:cNvSpPr txBox="1"/>
          <p:nvPr>
            <p:ph idx="1" type="body"/>
          </p:nvPr>
        </p:nvSpPr>
        <p:spPr>
          <a:xfrm>
            <a:off x="-34600" y="982025"/>
            <a:ext cx="6528000" cy="43248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Font typeface="Lexend"/>
              <a:buChar char="●"/>
            </a:pPr>
            <a:r>
              <a:rPr lang="en" sz="1400">
                <a:latin typeface="Lexend"/>
                <a:ea typeface="Lexend"/>
                <a:cs typeface="Lexend"/>
                <a:sym typeface="Lexend"/>
              </a:rPr>
              <a:t>BaRT (Bandits for Recommendations and Treatment) Model</a:t>
            </a:r>
            <a:endParaRPr sz="1400">
              <a:latin typeface="Lexend"/>
              <a:ea typeface="Lexend"/>
              <a:cs typeface="Lexend"/>
              <a:sym typeface="Lexend"/>
            </a:endParaRPr>
          </a:p>
          <a:p>
            <a:pPr indent="-317500" lvl="0" marL="457200" rtl="0" algn="l">
              <a:spcBef>
                <a:spcPts val="0"/>
              </a:spcBef>
              <a:spcAft>
                <a:spcPts val="0"/>
              </a:spcAft>
              <a:buSzPts val="1400"/>
              <a:buFont typeface="Lexend"/>
              <a:buChar char="●"/>
            </a:pPr>
            <a:r>
              <a:rPr lang="en" sz="1400">
                <a:latin typeface="Lexend"/>
                <a:ea typeface="Lexend"/>
                <a:cs typeface="Lexend"/>
                <a:sym typeface="Lexend"/>
              </a:rPr>
              <a:t>Exploitation</a:t>
            </a:r>
            <a:r>
              <a:rPr lang="en" sz="1400">
                <a:latin typeface="Lexend"/>
                <a:ea typeface="Lexend"/>
                <a:cs typeface="Lexend"/>
                <a:sym typeface="Lexend"/>
              </a:rPr>
              <a:t> Mode</a:t>
            </a:r>
            <a:endParaRPr sz="1400">
              <a:latin typeface="Lexend"/>
              <a:ea typeface="Lexend"/>
              <a:cs typeface="Lexend"/>
              <a:sym typeface="Lexend"/>
            </a:endParaRPr>
          </a:p>
          <a:p>
            <a:pPr indent="-317500" lvl="1" marL="914400" rtl="0" algn="l">
              <a:spcBef>
                <a:spcPts val="0"/>
              </a:spcBef>
              <a:spcAft>
                <a:spcPts val="0"/>
              </a:spcAft>
              <a:buSzPts val="1400"/>
              <a:buFont typeface="Lexend"/>
              <a:buChar char="○"/>
            </a:pPr>
            <a:r>
              <a:rPr lang="en">
                <a:latin typeface="Lexend"/>
                <a:ea typeface="Lexend"/>
                <a:cs typeface="Lexend"/>
                <a:sym typeface="Lexend"/>
              </a:rPr>
              <a:t>Uses all data </a:t>
            </a:r>
            <a:r>
              <a:rPr lang="en">
                <a:latin typeface="Lexend"/>
                <a:ea typeface="Lexend"/>
                <a:cs typeface="Lexend"/>
                <a:sym typeface="Lexend"/>
              </a:rPr>
              <a:t>available</a:t>
            </a:r>
            <a:r>
              <a:rPr lang="en">
                <a:latin typeface="Lexend"/>
                <a:ea typeface="Lexend"/>
                <a:cs typeface="Lexend"/>
                <a:sym typeface="Lexend"/>
              </a:rPr>
              <a:t> about the user and items</a:t>
            </a:r>
            <a:endParaRPr>
              <a:latin typeface="Lexend"/>
              <a:ea typeface="Lexend"/>
              <a:cs typeface="Lexend"/>
              <a:sym typeface="Lexend"/>
            </a:endParaRPr>
          </a:p>
          <a:p>
            <a:pPr indent="-317500" lvl="1" marL="914400" rtl="0" algn="l">
              <a:spcBef>
                <a:spcPts val="0"/>
              </a:spcBef>
              <a:spcAft>
                <a:spcPts val="0"/>
              </a:spcAft>
              <a:buSzPts val="1400"/>
              <a:buFont typeface="Lexend"/>
              <a:buChar char="○"/>
            </a:pPr>
            <a:r>
              <a:rPr lang="en">
                <a:latin typeface="Lexend"/>
                <a:ea typeface="Lexend"/>
                <a:cs typeface="Lexend"/>
                <a:sym typeface="Lexend"/>
              </a:rPr>
              <a:t>Collaborative</a:t>
            </a:r>
            <a:r>
              <a:rPr lang="en">
                <a:latin typeface="Lexend"/>
                <a:ea typeface="Lexend"/>
                <a:cs typeface="Lexend"/>
                <a:sym typeface="Lexend"/>
              </a:rPr>
              <a:t> Filtering is used </a:t>
            </a:r>
            <a:endParaRPr>
              <a:latin typeface="Lexend"/>
              <a:ea typeface="Lexend"/>
              <a:cs typeface="Lexend"/>
              <a:sym typeface="Lexend"/>
            </a:endParaRPr>
          </a:p>
          <a:p>
            <a:pPr indent="-317500" lvl="1" marL="914400" rtl="0" algn="l">
              <a:spcBef>
                <a:spcPts val="0"/>
              </a:spcBef>
              <a:spcAft>
                <a:spcPts val="0"/>
              </a:spcAft>
              <a:buSzPts val="1400"/>
              <a:buFont typeface="Lexend"/>
              <a:buChar char="○"/>
            </a:pPr>
            <a:r>
              <a:rPr lang="en">
                <a:latin typeface="Lexend"/>
                <a:ea typeface="Lexend"/>
                <a:cs typeface="Lexend"/>
                <a:sym typeface="Lexend"/>
              </a:rPr>
              <a:t>Item Relevance</a:t>
            </a:r>
            <a:endParaRPr>
              <a:latin typeface="Lexend"/>
              <a:ea typeface="Lexend"/>
              <a:cs typeface="Lexend"/>
              <a:sym typeface="Lexend"/>
            </a:endParaRPr>
          </a:p>
          <a:p>
            <a:pPr indent="-317500" lvl="0" marL="457200" rtl="0" algn="l">
              <a:spcBef>
                <a:spcPts val="0"/>
              </a:spcBef>
              <a:spcAft>
                <a:spcPts val="0"/>
              </a:spcAft>
              <a:buSzPts val="1400"/>
              <a:buFont typeface="Lexend"/>
              <a:buChar char="●"/>
            </a:pPr>
            <a:r>
              <a:rPr lang="en" sz="1400">
                <a:latin typeface="Lexend"/>
                <a:ea typeface="Lexend"/>
                <a:cs typeface="Lexend"/>
                <a:sym typeface="Lexend"/>
              </a:rPr>
              <a:t>Exploration Mode</a:t>
            </a:r>
            <a:endParaRPr sz="1400">
              <a:latin typeface="Lexend"/>
              <a:ea typeface="Lexend"/>
              <a:cs typeface="Lexend"/>
              <a:sym typeface="Lexend"/>
            </a:endParaRPr>
          </a:p>
          <a:p>
            <a:pPr indent="-317500" lvl="1" marL="914400" rtl="0" algn="l">
              <a:spcBef>
                <a:spcPts val="0"/>
              </a:spcBef>
              <a:spcAft>
                <a:spcPts val="0"/>
              </a:spcAft>
              <a:buSzPts val="1400"/>
              <a:buFont typeface="Lexend"/>
              <a:buChar char="○"/>
            </a:pPr>
            <a:r>
              <a:rPr lang="en">
                <a:latin typeface="Lexend"/>
                <a:ea typeface="Lexend"/>
                <a:cs typeface="Lexend"/>
                <a:sym typeface="Lexend"/>
              </a:rPr>
              <a:t>Recommends content with uncertain user predicted user engagement </a:t>
            </a:r>
            <a:endParaRPr>
              <a:latin typeface="Lexend"/>
              <a:ea typeface="Lexend"/>
              <a:cs typeface="Lexend"/>
              <a:sym typeface="Lexend"/>
            </a:endParaRPr>
          </a:p>
          <a:p>
            <a:pPr indent="-317500" lvl="1" marL="914400" rtl="0" algn="l">
              <a:spcBef>
                <a:spcPts val="0"/>
              </a:spcBef>
              <a:spcAft>
                <a:spcPts val="0"/>
              </a:spcAft>
              <a:buSzPts val="1400"/>
              <a:buFont typeface="Lexend"/>
              <a:buChar char="○"/>
            </a:pPr>
            <a:r>
              <a:rPr lang="en">
                <a:latin typeface="Lexend"/>
                <a:ea typeface="Lexend"/>
                <a:cs typeface="Lexend"/>
                <a:sym typeface="Lexend"/>
              </a:rPr>
              <a:t>Positive recommendation if played 30 seconds or longer</a:t>
            </a:r>
            <a:endParaRPr>
              <a:latin typeface="Lexend"/>
              <a:ea typeface="Lexend"/>
              <a:cs typeface="Lexend"/>
              <a:sym typeface="Lexend"/>
            </a:endParaRPr>
          </a:p>
          <a:p>
            <a:pPr indent="-317500" lvl="0" marL="457200" rtl="0" algn="l">
              <a:spcBef>
                <a:spcPts val="0"/>
              </a:spcBef>
              <a:spcAft>
                <a:spcPts val="0"/>
              </a:spcAft>
              <a:buSzPts val="1400"/>
              <a:buFont typeface="Lexend"/>
              <a:buChar char="●"/>
            </a:pPr>
            <a:r>
              <a:rPr lang="en" sz="1400">
                <a:latin typeface="Lexend"/>
                <a:ea typeface="Lexend"/>
                <a:cs typeface="Lexend"/>
                <a:sym typeface="Lexend"/>
              </a:rPr>
              <a:t>Based on </a:t>
            </a:r>
            <a:r>
              <a:rPr lang="en" sz="1400">
                <a:latin typeface="Lexend"/>
                <a:ea typeface="Lexend"/>
                <a:cs typeface="Lexend"/>
                <a:sym typeface="Lexend"/>
              </a:rPr>
              <a:t>reinforcement</a:t>
            </a:r>
            <a:r>
              <a:rPr lang="en" sz="1400">
                <a:latin typeface="Lexend"/>
                <a:ea typeface="Lexend"/>
                <a:cs typeface="Lexend"/>
                <a:sym typeface="Lexend"/>
              </a:rPr>
              <a:t> learning</a:t>
            </a:r>
            <a:r>
              <a:rPr lang="en" sz="1400">
                <a:latin typeface="Lexend"/>
                <a:ea typeface="Lexend"/>
                <a:cs typeface="Lexend"/>
                <a:sym typeface="Lexend"/>
              </a:rPr>
              <a:t> derived from classical Bayesian probability</a:t>
            </a:r>
            <a:endParaRPr sz="1400">
              <a:latin typeface="Lexend"/>
              <a:ea typeface="Lexend"/>
              <a:cs typeface="Lexend"/>
              <a:sym typeface="Lexend"/>
            </a:endParaRPr>
          </a:p>
          <a:p>
            <a:pPr indent="-317500" lvl="0" marL="457200" rtl="0" algn="l">
              <a:spcBef>
                <a:spcPts val="0"/>
              </a:spcBef>
              <a:spcAft>
                <a:spcPts val="0"/>
              </a:spcAft>
              <a:buSzPts val="1400"/>
              <a:buFont typeface="Lexend"/>
              <a:buChar char="●"/>
            </a:pPr>
            <a:r>
              <a:rPr lang="en" sz="1400">
                <a:latin typeface="Lexend"/>
                <a:ea typeface="Lexend"/>
                <a:cs typeface="Lexend"/>
                <a:sym typeface="Lexend"/>
              </a:rPr>
              <a:t>Multi-Armed Bandit</a:t>
            </a:r>
            <a:endParaRPr sz="1400">
              <a:latin typeface="Lexend"/>
              <a:ea typeface="Lexend"/>
              <a:cs typeface="Lexend"/>
              <a:sym typeface="Lexend"/>
            </a:endParaRPr>
          </a:p>
          <a:p>
            <a:pPr indent="-317500" lvl="1" marL="914400" rtl="0" algn="l">
              <a:spcBef>
                <a:spcPts val="0"/>
              </a:spcBef>
              <a:spcAft>
                <a:spcPts val="0"/>
              </a:spcAft>
              <a:buSzPts val="1400"/>
              <a:buFont typeface="Lexend"/>
              <a:buChar char="○"/>
            </a:pPr>
            <a:r>
              <a:rPr lang="en">
                <a:latin typeface="Lexend"/>
                <a:ea typeface="Lexend"/>
                <a:cs typeface="Lexend"/>
                <a:sym typeface="Lexend"/>
              </a:rPr>
              <a:t>Trained to execute a </a:t>
            </a:r>
            <a:r>
              <a:rPr lang="en">
                <a:latin typeface="Lexend"/>
                <a:ea typeface="Lexend"/>
                <a:cs typeface="Lexend"/>
                <a:sym typeface="Lexend"/>
              </a:rPr>
              <a:t>certain</a:t>
            </a:r>
            <a:r>
              <a:rPr lang="en">
                <a:latin typeface="Lexend"/>
                <a:ea typeface="Lexend"/>
                <a:cs typeface="Lexend"/>
                <a:sym typeface="Lexend"/>
              </a:rPr>
              <a:t> action for which the probability is the highest to </a:t>
            </a:r>
            <a:r>
              <a:rPr lang="en">
                <a:latin typeface="Lexend"/>
                <a:ea typeface="Lexend"/>
                <a:cs typeface="Lexend"/>
                <a:sym typeface="Lexend"/>
              </a:rPr>
              <a:t>receive</a:t>
            </a:r>
            <a:r>
              <a:rPr lang="en">
                <a:latin typeface="Lexend"/>
                <a:ea typeface="Lexend"/>
                <a:cs typeface="Lexend"/>
                <a:sym typeface="Lexend"/>
              </a:rPr>
              <a:t> a </a:t>
            </a:r>
            <a:r>
              <a:rPr lang="en">
                <a:latin typeface="Lexend"/>
                <a:ea typeface="Lexend"/>
                <a:cs typeface="Lexend"/>
                <a:sym typeface="Lexend"/>
              </a:rPr>
              <a:t>reward</a:t>
            </a:r>
            <a:r>
              <a:rPr lang="en">
                <a:latin typeface="Lexend"/>
                <a:ea typeface="Lexend"/>
                <a:cs typeface="Lexend"/>
                <a:sym typeface="Lexend"/>
              </a:rPr>
              <a:t> </a:t>
            </a:r>
            <a:endParaRPr>
              <a:latin typeface="Lexend"/>
              <a:ea typeface="Lexend"/>
              <a:cs typeface="Lexend"/>
              <a:sym typeface="Lexend"/>
            </a:endParaRPr>
          </a:p>
          <a:p>
            <a:pPr indent="-317500" lvl="2" marL="1371600" rtl="0" algn="l">
              <a:spcBef>
                <a:spcPts val="0"/>
              </a:spcBef>
              <a:spcAft>
                <a:spcPts val="0"/>
              </a:spcAft>
              <a:buSzPts val="1400"/>
              <a:buFont typeface="Lexend"/>
              <a:buChar char="■"/>
            </a:pPr>
            <a:r>
              <a:rPr lang="en">
                <a:latin typeface="Lexend"/>
                <a:ea typeface="Lexend"/>
                <a:cs typeface="Lexend"/>
                <a:sym typeface="Lexend"/>
              </a:rPr>
              <a:t>Every action is based on previous actions and rewards</a:t>
            </a:r>
            <a:endParaRPr>
              <a:latin typeface="Lexend"/>
              <a:ea typeface="Lexend"/>
              <a:cs typeface="Lexend"/>
              <a:sym typeface="Lexend"/>
            </a:endParaRPr>
          </a:p>
          <a:p>
            <a:pPr indent="-317500" lvl="1" marL="914400" rtl="0" algn="l">
              <a:spcBef>
                <a:spcPts val="0"/>
              </a:spcBef>
              <a:spcAft>
                <a:spcPts val="0"/>
              </a:spcAft>
              <a:buSzPts val="1400"/>
              <a:buFont typeface="Lexend"/>
              <a:buChar char="○"/>
            </a:pPr>
            <a:r>
              <a:rPr lang="en">
                <a:latin typeface="Lexend"/>
                <a:ea typeface="Lexend"/>
                <a:cs typeface="Lexend"/>
                <a:sym typeface="Lexend"/>
              </a:rPr>
              <a:t>Maximize total sum of rewards </a:t>
            </a:r>
            <a:endParaRPr>
              <a:latin typeface="Lexend"/>
              <a:ea typeface="Lexend"/>
              <a:cs typeface="Lexend"/>
              <a:sym typeface="Lexend"/>
            </a:endParaRPr>
          </a:p>
          <a:p>
            <a:pPr indent="0" lvl="0" marL="0" rtl="0" algn="l">
              <a:spcBef>
                <a:spcPts val="1200"/>
              </a:spcBef>
              <a:spcAft>
                <a:spcPts val="1200"/>
              </a:spcAft>
              <a:buNone/>
            </a:pPr>
            <a:r>
              <a:t/>
            </a:r>
            <a:endParaRPr/>
          </a:p>
        </p:txBody>
      </p:sp>
      <p:sp>
        <p:nvSpPr>
          <p:cNvPr id="171" name="Google Shape;171;p25"/>
          <p:cNvSpPr/>
          <p:nvPr/>
        </p:nvSpPr>
        <p:spPr>
          <a:xfrm>
            <a:off x="0" y="4994750"/>
            <a:ext cx="91563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5"/>
          <p:cNvSpPr/>
          <p:nvPr/>
        </p:nvSpPr>
        <p:spPr>
          <a:xfrm>
            <a:off x="2400300" y="647950"/>
            <a:ext cx="43272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5"/>
          <p:cNvPicPr preferRelativeResize="0"/>
          <p:nvPr/>
        </p:nvPicPr>
        <p:blipFill>
          <a:blip r:embed="rId3">
            <a:alphaModFix/>
          </a:blip>
          <a:stretch>
            <a:fillRect/>
          </a:stretch>
        </p:blipFill>
        <p:spPr>
          <a:xfrm>
            <a:off x="6186575" y="1029497"/>
            <a:ext cx="2763574" cy="2272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311700" y="38377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Poppins"/>
                <a:ea typeface="Poppins"/>
                <a:cs typeface="Poppins"/>
                <a:sym typeface="Poppins"/>
              </a:rPr>
              <a:t>Results </a:t>
            </a:r>
            <a:endParaRPr b="1">
              <a:latin typeface="Poppins"/>
              <a:ea typeface="Poppins"/>
              <a:cs typeface="Poppins"/>
              <a:sym typeface="Poppins"/>
            </a:endParaRPr>
          </a:p>
        </p:txBody>
      </p:sp>
      <p:sp>
        <p:nvSpPr>
          <p:cNvPr id="179" name="Google Shape;179;p26"/>
          <p:cNvSpPr txBox="1"/>
          <p:nvPr>
            <p:ph idx="1" type="body"/>
          </p:nvPr>
        </p:nvSpPr>
        <p:spPr>
          <a:xfrm>
            <a:off x="311700" y="1232850"/>
            <a:ext cx="8520600" cy="3397200"/>
          </a:xfrm>
          <a:prstGeom prst="rect">
            <a:avLst/>
          </a:prstGeom>
        </p:spPr>
        <p:txBody>
          <a:bodyPr anchorCtr="0" anchor="t" bIns="91425" lIns="91425" spcFirstLastPara="1" rIns="91425" wrap="square" tIns="91425">
            <a:noAutofit/>
          </a:bodyPr>
          <a:lstStyle/>
          <a:p>
            <a:pPr indent="-288925" lvl="0" marL="457200" rtl="0" algn="l">
              <a:spcBef>
                <a:spcPts val="0"/>
              </a:spcBef>
              <a:spcAft>
                <a:spcPts val="0"/>
              </a:spcAft>
              <a:buSzPts val="950"/>
              <a:buFont typeface="Lexend"/>
              <a:buChar char="●"/>
            </a:pPr>
            <a:r>
              <a:rPr lang="en" sz="1200">
                <a:latin typeface="Lexend"/>
                <a:ea typeface="Lexend"/>
                <a:cs typeface="Lexend"/>
                <a:sym typeface="Lexend"/>
              </a:rPr>
              <a:t>Spotify’s goals involving what machine </a:t>
            </a:r>
            <a:r>
              <a:rPr lang="en" sz="1200">
                <a:latin typeface="Lexend"/>
                <a:ea typeface="Lexend"/>
                <a:cs typeface="Lexend"/>
                <a:sym typeface="Lexend"/>
              </a:rPr>
              <a:t>learning</a:t>
            </a:r>
            <a:r>
              <a:rPr lang="en" sz="1200">
                <a:latin typeface="Lexend"/>
                <a:ea typeface="Lexend"/>
                <a:cs typeface="Lexend"/>
                <a:sym typeface="Lexend"/>
              </a:rPr>
              <a:t> can do are encourage Spotify listeners to try new music and podcasts </a:t>
            </a:r>
            <a:endParaRPr sz="1200">
              <a:latin typeface="Lexend"/>
              <a:ea typeface="Lexend"/>
              <a:cs typeface="Lexend"/>
              <a:sym typeface="Lexend"/>
            </a:endParaRPr>
          </a:p>
          <a:p>
            <a:pPr indent="0" lvl="0" marL="457200" rtl="0" algn="l">
              <a:spcBef>
                <a:spcPts val="1200"/>
              </a:spcBef>
              <a:spcAft>
                <a:spcPts val="0"/>
              </a:spcAft>
              <a:buNone/>
            </a:pPr>
            <a:r>
              <a:t/>
            </a:r>
            <a:endParaRPr sz="1200">
              <a:latin typeface="Lexend"/>
              <a:ea typeface="Lexend"/>
              <a:cs typeface="Lexend"/>
              <a:sym typeface="Lexend"/>
            </a:endParaRPr>
          </a:p>
          <a:p>
            <a:pPr indent="-288925" lvl="0" marL="457200" rtl="0" algn="l">
              <a:spcBef>
                <a:spcPts val="1200"/>
              </a:spcBef>
              <a:spcAft>
                <a:spcPts val="0"/>
              </a:spcAft>
              <a:buSzPts val="950"/>
              <a:buFont typeface="Lexend"/>
              <a:buChar char="●"/>
            </a:pPr>
            <a:r>
              <a:rPr lang="en" sz="1200">
                <a:latin typeface="Lexend"/>
                <a:ea typeface="Lexend"/>
                <a:cs typeface="Lexend"/>
                <a:sym typeface="Lexend"/>
              </a:rPr>
              <a:t>Jebra has stated that “reinforcement learning is already giving us huge wins over machine learning”  </a:t>
            </a:r>
            <a:endParaRPr sz="1200">
              <a:latin typeface="Lexend"/>
              <a:ea typeface="Lexend"/>
              <a:cs typeface="Lexend"/>
              <a:sym typeface="Lexend"/>
            </a:endParaRPr>
          </a:p>
          <a:p>
            <a:pPr indent="0" lvl="0" marL="457200" rtl="0" algn="l">
              <a:spcBef>
                <a:spcPts val="1200"/>
              </a:spcBef>
              <a:spcAft>
                <a:spcPts val="0"/>
              </a:spcAft>
              <a:buNone/>
            </a:pPr>
            <a:r>
              <a:t/>
            </a:r>
            <a:endParaRPr sz="1200">
              <a:latin typeface="Lexend"/>
              <a:ea typeface="Lexend"/>
              <a:cs typeface="Lexend"/>
              <a:sym typeface="Lexend"/>
            </a:endParaRPr>
          </a:p>
          <a:p>
            <a:pPr indent="-288925" lvl="0" marL="457200" rtl="0" algn="l">
              <a:spcBef>
                <a:spcPts val="1200"/>
              </a:spcBef>
              <a:spcAft>
                <a:spcPts val="0"/>
              </a:spcAft>
              <a:buSzPts val="950"/>
              <a:buFont typeface="Lexend"/>
              <a:buChar char="●"/>
            </a:pPr>
            <a:r>
              <a:rPr lang="en" sz="1200">
                <a:latin typeface="Lexend"/>
                <a:ea typeface="Lexend"/>
                <a:cs typeface="Lexend"/>
                <a:sym typeface="Lexend"/>
              </a:rPr>
              <a:t>The goal is to hopefully have a lifetime of content rather than optimize for the next click </a:t>
            </a:r>
            <a:endParaRPr sz="1200">
              <a:latin typeface="Lexend"/>
              <a:ea typeface="Lexend"/>
              <a:cs typeface="Lexend"/>
              <a:sym typeface="Lexend"/>
            </a:endParaRPr>
          </a:p>
          <a:p>
            <a:pPr indent="0" lvl="0" marL="457200" rtl="0" algn="l">
              <a:spcBef>
                <a:spcPts val="1200"/>
              </a:spcBef>
              <a:spcAft>
                <a:spcPts val="0"/>
              </a:spcAft>
              <a:buNone/>
            </a:pPr>
            <a:r>
              <a:t/>
            </a:r>
            <a:endParaRPr sz="1200">
              <a:latin typeface="Lexend"/>
              <a:ea typeface="Lexend"/>
              <a:cs typeface="Lexend"/>
              <a:sym typeface="Lexend"/>
            </a:endParaRPr>
          </a:p>
          <a:p>
            <a:pPr indent="-288925" lvl="0" marL="457200" rtl="0" algn="l">
              <a:spcBef>
                <a:spcPts val="1200"/>
              </a:spcBef>
              <a:spcAft>
                <a:spcPts val="0"/>
              </a:spcAft>
              <a:buSzPts val="950"/>
              <a:buFont typeface="Lexend"/>
              <a:buChar char="●"/>
            </a:pPr>
            <a:r>
              <a:rPr lang="en" sz="1200">
                <a:latin typeface="Lexend"/>
                <a:ea typeface="Lexend"/>
                <a:cs typeface="Lexend"/>
                <a:sym typeface="Lexend"/>
              </a:rPr>
              <a:t>The end result is that Spotify remains the No. 1 streaming audio service with a sizable lead over Apple, Amazon and YouTube Music in reported paid subscribers. Thanks to the help of its personalization algorithms creating a personalized service and experience to the consumer </a:t>
            </a:r>
            <a:endParaRPr sz="1200">
              <a:latin typeface="Lexend"/>
              <a:ea typeface="Lexend"/>
              <a:cs typeface="Lexend"/>
              <a:sym typeface="Lexend"/>
            </a:endParaRPr>
          </a:p>
        </p:txBody>
      </p:sp>
      <p:sp>
        <p:nvSpPr>
          <p:cNvPr id="180" name="Google Shape;180;p26"/>
          <p:cNvSpPr/>
          <p:nvPr/>
        </p:nvSpPr>
        <p:spPr>
          <a:xfrm>
            <a:off x="0" y="4994750"/>
            <a:ext cx="91563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p:nvPr/>
        </p:nvSpPr>
        <p:spPr>
          <a:xfrm>
            <a:off x="3869875" y="848175"/>
            <a:ext cx="14289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5" name="Shape 185"/>
        <p:cNvGrpSpPr/>
        <p:nvPr/>
      </p:nvGrpSpPr>
      <p:grpSpPr>
        <a:xfrm>
          <a:off x="0" y="0"/>
          <a:ext cx="0" cy="0"/>
          <a:chOff x="0" y="0"/>
          <a:chExt cx="0" cy="0"/>
        </a:xfrm>
      </p:grpSpPr>
      <p:sp>
        <p:nvSpPr>
          <p:cNvPr id="186" name="Google Shape;186;p27"/>
          <p:cNvSpPr txBox="1"/>
          <p:nvPr>
            <p:ph type="title"/>
          </p:nvPr>
        </p:nvSpPr>
        <p:spPr>
          <a:xfrm>
            <a:off x="732450" y="1884000"/>
            <a:ext cx="7691400" cy="1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9600">
                <a:solidFill>
                  <a:srgbClr val="1FD662"/>
                </a:solidFill>
                <a:latin typeface="Poppins Black"/>
                <a:ea typeface="Poppins Black"/>
                <a:cs typeface="Poppins Black"/>
                <a:sym typeface="Poppins Black"/>
              </a:rPr>
              <a:t>Questions?</a:t>
            </a:r>
            <a:endParaRPr sz="9600">
              <a:solidFill>
                <a:srgbClr val="1FD662"/>
              </a:solidFill>
              <a:latin typeface="Poppins Black"/>
              <a:ea typeface="Poppins Black"/>
              <a:cs typeface="Poppins Black"/>
              <a:sym typeface="Poppins Black"/>
            </a:endParaRPr>
          </a:p>
        </p:txBody>
      </p:sp>
      <p:sp>
        <p:nvSpPr>
          <p:cNvPr id="187" name="Google Shape;187;p27"/>
          <p:cNvSpPr/>
          <p:nvPr/>
        </p:nvSpPr>
        <p:spPr>
          <a:xfrm>
            <a:off x="0" y="4994750"/>
            <a:ext cx="91563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p:nvPr/>
        </p:nvSpPr>
        <p:spPr>
          <a:xfrm>
            <a:off x="-6150" y="0"/>
            <a:ext cx="91563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27"/>
          <p:cNvPicPr preferRelativeResize="0"/>
          <p:nvPr/>
        </p:nvPicPr>
        <p:blipFill>
          <a:blip r:embed="rId3">
            <a:alphaModFix/>
          </a:blip>
          <a:stretch>
            <a:fillRect/>
          </a:stretch>
        </p:blipFill>
        <p:spPr>
          <a:xfrm>
            <a:off x="0" y="148800"/>
            <a:ext cx="530877" cy="530877"/>
          </a:xfrm>
          <a:prstGeom prst="rect">
            <a:avLst/>
          </a:prstGeom>
          <a:noFill/>
          <a:ln>
            <a:noFill/>
          </a:ln>
        </p:spPr>
      </p:pic>
      <p:pic>
        <p:nvPicPr>
          <p:cNvPr id="190" name="Google Shape;190;p27"/>
          <p:cNvPicPr preferRelativeResize="0"/>
          <p:nvPr/>
        </p:nvPicPr>
        <p:blipFill>
          <a:blip r:embed="rId3">
            <a:alphaModFix/>
          </a:blip>
          <a:stretch>
            <a:fillRect/>
          </a:stretch>
        </p:blipFill>
        <p:spPr>
          <a:xfrm>
            <a:off x="530875" y="679675"/>
            <a:ext cx="530877" cy="530877"/>
          </a:xfrm>
          <a:prstGeom prst="rect">
            <a:avLst/>
          </a:prstGeom>
          <a:noFill/>
          <a:ln>
            <a:noFill/>
          </a:ln>
        </p:spPr>
      </p:pic>
      <p:pic>
        <p:nvPicPr>
          <p:cNvPr id="191" name="Google Shape;191;p27"/>
          <p:cNvPicPr preferRelativeResize="0"/>
          <p:nvPr/>
        </p:nvPicPr>
        <p:blipFill>
          <a:blip r:embed="rId3">
            <a:alphaModFix/>
          </a:blip>
          <a:stretch>
            <a:fillRect/>
          </a:stretch>
        </p:blipFill>
        <p:spPr>
          <a:xfrm>
            <a:off x="1061750" y="148800"/>
            <a:ext cx="530877" cy="530877"/>
          </a:xfrm>
          <a:prstGeom prst="rect">
            <a:avLst/>
          </a:prstGeom>
          <a:noFill/>
          <a:ln>
            <a:noFill/>
          </a:ln>
        </p:spPr>
      </p:pic>
      <p:pic>
        <p:nvPicPr>
          <p:cNvPr id="192" name="Google Shape;192;p27"/>
          <p:cNvPicPr preferRelativeResize="0"/>
          <p:nvPr/>
        </p:nvPicPr>
        <p:blipFill>
          <a:blip r:embed="rId3">
            <a:alphaModFix/>
          </a:blip>
          <a:stretch>
            <a:fillRect/>
          </a:stretch>
        </p:blipFill>
        <p:spPr>
          <a:xfrm>
            <a:off x="1592625" y="679675"/>
            <a:ext cx="530877" cy="530877"/>
          </a:xfrm>
          <a:prstGeom prst="rect">
            <a:avLst/>
          </a:prstGeom>
          <a:noFill/>
          <a:ln>
            <a:noFill/>
          </a:ln>
        </p:spPr>
      </p:pic>
      <p:pic>
        <p:nvPicPr>
          <p:cNvPr id="193" name="Google Shape;193;p27"/>
          <p:cNvPicPr preferRelativeResize="0"/>
          <p:nvPr/>
        </p:nvPicPr>
        <p:blipFill>
          <a:blip r:embed="rId3">
            <a:alphaModFix/>
          </a:blip>
          <a:stretch>
            <a:fillRect/>
          </a:stretch>
        </p:blipFill>
        <p:spPr>
          <a:xfrm>
            <a:off x="2123500" y="148800"/>
            <a:ext cx="530877" cy="530877"/>
          </a:xfrm>
          <a:prstGeom prst="rect">
            <a:avLst/>
          </a:prstGeom>
          <a:noFill/>
          <a:ln>
            <a:noFill/>
          </a:ln>
        </p:spPr>
      </p:pic>
      <p:pic>
        <p:nvPicPr>
          <p:cNvPr id="194" name="Google Shape;194;p27"/>
          <p:cNvPicPr preferRelativeResize="0"/>
          <p:nvPr/>
        </p:nvPicPr>
        <p:blipFill>
          <a:blip r:embed="rId3">
            <a:alphaModFix/>
          </a:blip>
          <a:stretch>
            <a:fillRect/>
          </a:stretch>
        </p:blipFill>
        <p:spPr>
          <a:xfrm>
            <a:off x="2654375" y="679675"/>
            <a:ext cx="530877" cy="530877"/>
          </a:xfrm>
          <a:prstGeom prst="rect">
            <a:avLst/>
          </a:prstGeom>
          <a:noFill/>
          <a:ln>
            <a:noFill/>
          </a:ln>
        </p:spPr>
      </p:pic>
      <p:pic>
        <p:nvPicPr>
          <p:cNvPr id="195" name="Google Shape;195;p27"/>
          <p:cNvPicPr preferRelativeResize="0"/>
          <p:nvPr/>
        </p:nvPicPr>
        <p:blipFill>
          <a:blip r:embed="rId3">
            <a:alphaModFix/>
          </a:blip>
          <a:stretch>
            <a:fillRect/>
          </a:stretch>
        </p:blipFill>
        <p:spPr>
          <a:xfrm>
            <a:off x="3185250" y="148800"/>
            <a:ext cx="530877" cy="530877"/>
          </a:xfrm>
          <a:prstGeom prst="rect">
            <a:avLst/>
          </a:prstGeom>
          <a:noFill/>
          <a:ln>
            <a:noFill/>
          </a:ln>
        </p:spPr>
      </p:pic>
      <p:pic>
        <p:nvPicPr>
          <p:cNvPr id="196" name="Google Shape;196;p27"/>
          <p:cNvPicPr preferRelativeResize="0"/>
          <p:nvPr/>
        </p:nvPicPr>
        <p:blipFill>
          <a:blip r:embed="rId3">
            <a:alphaModFix/>
          </a:blip>
          <a:stretch>
            <a:fillRect/>
          </a:stretch>
        </p:blipFill>
        <p:spPr>
          <a:xfrm>
            <a:off x="3716125" y="679675"/>
            <a:ext cx="530877" cy="530877"/>
          </a:xfrm>
          <a:prstGeom prst="rect">
            <a:avLst/>
          </a:prstGeom>
          <a:noFill/>
          <a:ln>
            <a:noFill/>
          </a:ln>
        </p:spPr>
      </p:pic>
      <p:pic>
        <p:nvPicPr>
          <p:cNvPr id="197" name="Google Shape;197;p27"/>
          <p:cNvPicPr preferRelativeResize="0"/>
          <p:nvPr/>
        </p:nvPicPr>
        <p:blipFill>
          <a:blip r:embed="rId3">
            <a:alphaModFix/>
          </a:blip>
          <a:stretch>
            <a:fillRect/>
          </a:stretch>
        </p:blipFill>
        <p:spPr>
          <a:xfrm>
            <a:off x="4247000" y="148800"/>
            <a:ext cx="530877" cy="530877"/>
          </a:xfrm>
          <a:prstGeom prst="rect">
            <a:avLst/>
          </a:prstGeom>
          <a:noFill/>
          <a:ln>
            <a:noFill/>
          </a:ln>
        </p:spPr>
      </p:pic>
      <p:pic>
        <p:nvPicPr>
          <p:cNvPr id="198" name="Google Shape;198;p27"/>
          <p:cNvPicPr preferRelativeResize="0"/>
          <p:nvPr/>
        </p:nvPicPr>
        <p:blipFill>
          <a:blip r:embed="rId3">
            <a:alphaModFix/>
          </a:blip>
          <a:stretch>
            <a:fillRect/>
          </a:stretch>
        </p:blipFill>
        <p:spPr>
          <a:xfrm>
            <a:off x="4777875" y="679675"/>
            <a:ext cx="530877" cy="530877"/>
          </a:xfrm>
          <a:prstGeom prst="rect">
            <a:avLst/>
          </a:prstGeom>
          <a:noFill/>
          <a:ln>
            <a:noFill/>
          </a:ln>
        </p:spPr>
      </p:pic>
      <p:pic>
        <p:nvPicPr>
          <p:cNvPr id="199" name="Google Shape;199;p27"/>
          <p:cNvPicPr preferRelativeResize="0"/>
          <p:nvPr/>
        </p:nvPicPr>
        <p:blipFill>
          <a:blip r:embed="rId3">
            <a:alphaModFix/>
          </a:blip>
          <a:stretch>
            <a:fillRect/>
          </a:stretch>
        </p:blipFill>
        <p:spPr>
          <a:xfrm>
            <a:off x="5308750" y="148800"/>
            <a:ext cx="530877" cy="530877"/>
          </a:xfrm>
          <a:prstGeom prst="rect">
            <a:avLst/>
          </a:prstGeom>
          <a:noFill/>
          <a:ln>
            <a:noFill/>
          </a:ln>
        </p:spPr>
      </p:pic>
      <p:pic>
        <p:nvPicPr>
          <p:cNvPr id="200" name="Google Shape;200;p27"/>
          <p:cNvPicPr preferRelativeResize="0"/>
          <p:nvPr/>
        </p:nvPicPr>
        <p:blipFill>
          <a:blip r:embed="rId3">
            <a:alphaModFix/>
          </a:blip>
          <a:stretch>
            <a:fillRect/>
          </a:stretch>
        </p:blipFill>
        <p:spPr>
          <a:xfrm>
            <a:off x="5839625" y="679675"/>
            <a:ext cx="530877" cy="530877"/>
          </a:xfrm>
          <a:prstGeom prst="rect">
            <a:avLst/>
          </a:prstGeom>
          <a:noFill/>
          <a:ln>
            <a:noFill/>
          </a:ln>
        </p:spPr>
      </p:pic>
      <p:pic>
        <p:nvPicPr>
          <p:cNvPr id="201" name="Google Shape;201;p27"/>
          <p:cNvPicPr preferRelativeResize="0"/>
          <p:nvPr/>
        </p:nvPicPr>
        <p:blipFill>
          <a:blip r:embed="rId3">
            <a:alphaModFix/>
          </a:blip>
          <a:stretch>
            <a:fillRect/>
          </a:stretch>
        </p:blipFill>
        <p:spPr>
          <a:xfrm>
            <a:off x="6370500" y="148800"/>
            <a:ext cx="530877" cy="530877"/>
          </a:xfrm>
          <a:prstGeom prst="rect">
            <a:avLst/>
          </a:prstGeom>
          <a:noFill/>
          <a:ln>
            <a:noFill/>
          </a:ln>
        </p:spPr>
      </p:pic>
      <p:pic>
        <p:nvPicPr>
          <p:cNvPr id="202" name="Google Shape;202;p27"/>
          <p:cNvPicPr preferRelativeResize="0"/>
          <p:nvPr/>
        </p:nvPicPr>
        <p:blipFill>
          <a:blip r:embed="rId3">
            <a:alphaModFix/>
          </a:blip>
          <a:stretch>
            <a:fillRect/>
          </a:stretch>
        </p:blipFill>
        <p:spPr>
          <a:xfrm>
            <a:off x="6901375" y="679675"/>
            <a:ext cx="530877" cy="530877"/>
          </a:xfrm>
          <a:prstGeom prst="rect">
            <a:avLst/>
          </a:prstGeom>
          <a:noFill/>
          <a:ln>
            <a:noFill/>
          </a:ln>
        </p:spPr>
      </p:pic>
      <p:pic>
        <p:nvPicPr>
          <p:cNvPr id="203" name="Google Shape;203;p27"/>
          <p:cNvPicPr preferRelativeResize="0"/>
          <p:nvPr/>
        </p:nvPicPr>
        <p:blipFill>
          <a:blip r:embed="rId3">
            <a:alphaModFix/>
          </a:blip>
          <a:stretch>
            <a:fillRect/>
          </a:stretch>
        </p:blipFill>
        <p:spPr>
          <a:xfrm>
            <a:off x="7432250" y="148800"/>
            <a:ext cx="530877" cy="530877"/>
          </a:xfrm>
          <a:prstGeom prst="rect">
            <a:avLst/>
          </a:prstGeom>
          <a:noFill/>
          <a:ln>
            <a:noFill/>
          </a:ln>
        </p:spPr>
      </p:pic>
      <p:pic>
        <p:nvPicPr>
          <p:cNvPr id="204" name="Google Shape;204;p27"/>
          <p:cNvPicPr preferRelativeResize="0"/>
          <p:nvPr/>
        </p:nvPicPr>
        <p:blipFill>
          <a:blip r:embed="rId3">
            <a:alphaModFix/>
          </a:blip>
          <a:stretch>
            <a:fillRect/>
          </a:stretch>
        </p:blipFill>
        <p:spPr>
          <a:xfrm>
            <a:off x="7963125" y="679675"/>
            <a:ext cx="530877" cy="530877"/>
          </a:xfrm>
          <a:prstGeom prst="rect">
            <a:avLst/>
          </a:prstGeom>
          <a:noFill/>
          <a:ln>
            <a:noFill/>
          </a:ln>
        </p:spPr>
      </p:pic>
      <p:pic>
        <p:nvPicPr>
          <p:cNvPr id="205" name="Google Shape;205;p27"/>
          <p:cNvPicPr preferRelativeResize="0"/>
          <p:nvPr/>
        </p:nvPicPr>
        <p:blipFill>
          <a:blip r:embed="rId3">
            <a:alphaModFix/>
          </a:blip>
          <a:stretch>
            <a:fillRect/>
          </a:stretch>
        </p:blipFill>
        <p:spPr>
          <a:xfrm>
            <a:off x="8494000" y="148800"/>
            <a:ext cx="530877" cy="530877"/>
          </a:xfrm>
          <a:prstGeom prst="rect">
            <a:avLst/>
          </a:prstGeom>
          <a:noFill/>
          <a:ln>
            <a:noFill/>
          </a:ln>
        </p:spPr>
      </p:pic>
      <p:pic>
        <p:nvPicPr>
          <p:cNvPr id="206" name="Google Shape;206;p27"/>
          <p:cNvPicPr preferRelativeResize="0"/>
          <p:nvPr/>
        </p:nvPicPr>
        <p:blipFill rotWithShape="1">
          <a:blip r:embed="rId3">
            <a:alphaModFix/>
          </a:blip>
          <a:srcRect b="0" l="0" r="77560" t="0"/>
          <a:stretch/>
        </p:blipFill>
        <p:spPr>
          <a:xfrm>
            <a:off x="9024875" y="679675"/>
            <a:ext cx="119127" cy="530877"/>
          </a:xfrm>
          <a:prstGeom prst="rect">
            <a:avLst/>
          </a:prstGeom>
          <a:noFill/>
          <a:ln>
            <a:noFill/>
          </a:ln>
        </p:spPr>
      </p:pic>
      <p:pic>
        <p:nvPicPr>
          <p:cNvPr id="207" name="Google Shape;207;p27"/>
          <p:cNvPicPr preferRelativeResize="0"/>
          <p:nvPr/>
        </p:nvPicPr>
        <p:blipFill>
          <a:blip r:embed="rId3">
            <a:alphaModFix/>
          </a:blip>
          <a:stretch>
            <a:fillRect/>
          </a:stretch>
        </p:blipFill>
        <p:spPr>
          <a:xfrm>
            <a:off x="12300" y="3933000"/>
            <a:ext cx="530877" cy="530877"/>
          </a:xfrm>
          <a:prstGeom prst="rect">
            <a:avLst/>
          </a:prstGeom>
          <a:noFill/>
          <a:ln>
            <a:noFill/>
          </a:ln>
        </p:spPr>
      </p:pic>
      <p:pic>
        <p:nvPicPr>
          <p:cNvPr id="208" name="Google Shape;208;p27"/>
          <p:cNvPicPr preferRelativeResize="0"/>
          <p:nvPr/>
        </p:nvPicPr>
        <p:blipFill>
          <a:blip r:embed="rId3">
            <a:alphaModFix/>
          </a:blip>
          <a:stretch>
            <a:fillRect/>
          </a:stretch>
        </p:blipFill>
        <p:spPr>
          <a:xfrm>
            <a:off x="543175" y="4463875"/>
            <a:ext cx="530877" cy="530877"/>
          </a:xfrm>
          <a:prstGeom prst="rect">
            <a:avLst/>
          </a:prstGeom>
          <a:noFill/>
          <a:ln>
            <a:noFill/>
          </a:ln>
        </p:spPr>
      </p:pic>
      <p:pic>
        <p:nvPicPr>
          <p:cNvPr id="209" name="Google Shape;209;p27"/>
          <p:cNvPicPr preferRelativeResize="0"/>
          <p:nvPr/>
        </p:nvPicPr>
        <p:blipFill>
          <a:blip r:embed="rId3">
            <a:alphaModFix/>
          </a:blip>
          <a:stretch>
            <a:fillRect/>
          </a:stretch>
        </p:blipFill>
        <p:spPr>
          <a:xfrm>
            <a:off x="1074050" y="3933000"/>
            <a:ext cx="530877" cy="530877"/>
          </a:xfrm>
          <a:prstGeom prst="rect">
            <a:avLst/>
          </a:prstGeom>
          <a:noFill/>
          <a:ln>
            <a:noFill/>
          </a:ln>
        </p:spPr>
      </p:pic>
      <p:pic>
        <p:nvPicPr>
          <p:cNvPr id="210" name="Google Shape;210;p27"/>
          <p:cNvPicPr preferRelativeResize="0"/>
          <p:nvPr/>
        </p:nvPicPr>
        <p:blipFill>
          <a:blip r:embed="rId3">
            <a:alphaModFix/>
          </a:blip>
          <a:stretch>
            <a:fillRect/>
          </a:stretch>
        </p:blipFill>
        <p:spPr>
          <a:xfrm>
            <a:off x="1604925" y="4463875"/>
            <a:ext cx="530877" cy="530877"/>
          </a:xfrm>
          <a:prstGeom prst="rect">
            <a:avLst/>
          </a:prstGeom>
          <a:noFill/>
          <a:ln>
            <a:noFill/>
          </a:ln>
        </p:spPr>
      </p:pic>
      <p:pic>
        <p:nvPicPr>
          <p:cNvPr id="211" name="Google Shape;211;p27"/>
          <p:cNvPicPr preferRelativeResize="0"/>
          <p:nvPr/>
        </p:nvPicPr>
        <p:blipFill>
          <a:blip r:embed="rId3">
            <a:alphaModFix/>
          </a:blip>
          <a:stretch>
            <a:fillRect/>
          </a:stretch>
        </p:blipFill>
        <p:spPr>
          <a:xfrm>
            <a:off x="2135800" y="3933000"/>
            <a:ext cx="530877" cy="530877"/>
          </a:xfrm>
          <a:prstGeom prst="rect">
            <a:avLst/>
          </a:prstGeom>
          <a:noFill/>
          <a:ln>
            <a:noFill/>
          </a:ln>
        </p:spPr>
      </p:pic>
      <p:pic>
        <p:nvPicPr>
          <p:cNvPr id="212" name="Google Shape;212;p27"/>
          <p:cNvPicPr preferRelativeResize="0"/>
          <p:nvPr/>
        </p:nvPicPr>
        <p:blipFill>
          <a:blip r:embed="rId3">
            <a:alphaModFix/>
          </a:blip>
          <a:stretch>
            <a:fillRect/>
          </a:stretch>
        </p:blipFill>
        <p:spPr>
          <a:xfrm>
            <a:off x="2666675" y="4463875"/>
            <a:ext cx="530877" cy="530877"/>
          </a:xfrm>
          <a:prstGeom prst="rect">
            <a:avLst/>
          </a:prstGeom>
          <a:noFill/>
          <a:ln>
            <a:noFill/>
          </a:ln>
        </p:spPr>
      </p:pic>
      <p:pic>
        <p:nvPicPr>
          <p:cNvPr id="213" name="Google Shape;213;p27"/>
          <p:cNvPicPr preferRelativeResize="0"/>
          <p:nvPr/>
        </p:nvPicPr>
        <p:blipFill>
          <a:blip r:embed="rId3">
            <a:alphaModFix/>
          </a:blip>
          <a:stretch>
            <a:fillRect/>
          </a:stretch>
        </p:blipFill>
        <p:spPr>
          <a:xfrm>
            <a:off x="3197550" y="3933000"/>
            <a:ext cx="530877" cy="530877"/>
          </a:xfrm>
          <a:prstGeom prst="rect">
            <a:avLst/>
          </a:prstGeom>
          <a:noFill/>
          <a:ln>
            <a:noFill/>
          </a:ln>
        </p:spPr>
      </p:pic>
      <p:pic>
        <p:nvPicPr>
          <p:cNvPr id="214" name="Google Shape;214;p27"/>
          <p:cNvPicPr preferRelativeResize="0"/>
          <p:nvPr/>
        </p:nvPicPr>
        <p:blipFill>
          <a:blip r:embed="rId3">
            <a:alphaModFix/>
          </a:blip>
          <a:stretch>
            <a:fillRect/>
          </a:stretch>
        </p:blipFill>
        <p:spPr>
          <a:xfrm>
            <a:off x="3728425" y="4463875"/>
            <a:ext cx="530877" cy="530877"/>
          </a:xfrm>
          <a:prstGeom prst="rect">
            <a:avLst/>
          </a:prstGeom>
          <a:noFill/>
          <a:ln>
            <a:noFill/>
          </a:ln>
        </p:spPr>
      </p:pic>
      <p:pic>
        <p:nvPicPr>
          <p:cNvPr id="215" name="Google Shape;215;p27"/>
          <p:cNvPicPr preferRelativeResize="0"/>
          <p:nvPr/>
        </p:nvPicPr>
        <p:blipFill>
          <a:blip r:embed="rId3">
            <a:alphaModFix/>
          </a:blip>
          <a:stretch>
            <a:fillRect/>
          </a:stretch>
        </p:blipFill>
        <p:spPr>
          <a:xfrm>
            <a:off x="4259300" y="3933000"/>
            <a:ext cx="530877" cy="530877"/>
          </a:xfrm>
          <a:prstGeom prst="rect">
            <a:avLst/>
          </a:prstGeom>
          <a:noFill/>
          <a:ln>
            <a:noFill/>
          </a:ln>
        </p:spPr>
      </p:pic>
      <p:pic>
        <p:nvPicPr>
          <p:cNvPr id="216" name="Google Shape;216;p27"/>
          <p:cNvPicPr preferRelativeResize="0"/>
          <p:nvPr/>
        </p:nvPicPr>
        <p:blipFill>
          <a:blip r:embed="rId3">
            <a:alphaModFix/>
          </a:blip>
          <a:stretch>
            <a:fillRect/>
          </a:stretch>
        </p:blipFill>
        <p:spPr>
          <a:xfrm>
            <a:off x="4790175" y="4463875"/>
            <a:ext cx="530877" cy="530877"/>
          </a:xfrm>
          <a:prstGeom prst="rect">
            <a:avLst/>
          </a:prstGeom>
          <a:noFill/>
          <a:ln>
            <a:noFill/>
          </a:ln>
        </p:spPr>
      </p:pic>
      <p:pic>
        <p:nvPicPr>
          <p:cNvPr id="217" name="Google Shape;217;p27"/>
          <p:cNvPicPr preferRelativeResize="0"/>
          <p:nvPr/>
        </p:nvPicPr>
        <p:blipFill>
          <a:blip r:embed="rId3">
            <a:alphaModFix/>
          </a:blip>
          <a:stretch>
            <a:fillRect/>
          </a:stretch>
        </p:blipFill>
        <p:spPr>
          <a:xfrm>
            <a:off x="5321050" y="3933000"/>
            <a:ext cx="530877" cy="530877"/>
          </a:xfrm>
          <a:prstGeom prst="rect">
            <a:avLst/>
          </a:prstGeom>
          <a:noFill/>
          <a:ln>
            <a:noFill/>
          </a:ln>
        </p:spPr>
      </p:pic>
      <p:pic>
        <p:nvPicPr>
          <p:cNvPr id="218" name="Google Shape;218;p27"/>
          <p:cNvPicPr preferRelativeResize="0"/>
          <p:nvPr/>
        </p:nvPicPr>
        <p:blipFill>
          <a:blip r:embed="rId3">
            <a:alphaModFix/>
          </a:blip>
          <a:stretch>
            <a:fillRect/>
          </a:stretch>
        </p:blipFill>
        <p:spPr>
          <a:xfrm>
            <a:off x="5851925" y="4463875"/>
            <a:ext cx="530877" cy="530877"/>
          </a:xfrm>
          <a:prstGeom prst="rect">
            <a:avLst/>
          </a:prstGeom>
          <a:noFill/>
          <a:ln>
            <a:noFill/>
          </a:ln>
        </p:spPr>
      </p:pic>
      <p:pic>
        <p:nvPicPr>
          <p:cNvPr id="219" name="Google Shape;219;p27"/>
          <p:cNvPicPr preferRelativeResize="0"/>
          <p:nvPr/>
        </p:nvPicPr>
        <p:blipFill>
          <a:blip r:embed="rId3">
            <a:alphaModFix/>
          </a:blip>
          <a:stretch>
            <a:fillRect/>
          </a:stretch>
        </p:blipFill>
        <p:spPr>
          <a:xfrm>
            <a:off x="6382800" y="3933000"/>
            <a:ext cx="530877" cy="530877"/>
          </a:xfrm>
          <a:prstGeom prst="rect">
            <a:avLst/>
          </a:prstGeom>
          <a:noFill/>
          <a:ln>
            <a:noFill/>
          </a:ln>
        </p:spPr>
      </p:pic>
      <p:pic>
        <p:nvPicPr>
          <p:cNvPr id="220" name="Google Shape;220;p27"/>
          <p:cNvPicPr preferRelativeResize="0"/>
          <p:nvPr/>
        </p:nvPicPr>
        <p:blipFill>
          <a:blip r:embed="rId3">
            <a:alphaModFix/>
          </a:blip>
          <a:stretch>
            <a:fillRect/>
          </a:stretch>
        </p:blipFill>
        <p:spPr>
          <a:xfrm>
            <a:off x="6913675" y="4463875"/>
            <a:ext cx="530877" cy="530877"/>
          </a:xfrm>
          <a:prstGeom prst="rect">
            <a:avLst/>
          </a:prstGeom>
          <a:noFill/>
          <a:ln>
            <a:noFill/>
          </a:ln>
        </p:spPr>
      </p:pic>
      <p:pic>
        <p:nvPicPr>
          <p:cNvPr id="221" name="Google Shape;221;p27"/>
          <p:cNvPicPr preferRelativeResize="0"/>
          <p:nvPr/>
        </p:nvPicPr>
        <p:blipFill>
          <a:blip r:embed="rId3">
            <a:alphaModFix/>
          </a:blip>
          <a:stretch>
            <a:fillRect/>
          </a:stretch>
        </p:blipFill>
        <p:spPr>
          <a:xfrm>
            <a:off x="7444550" y="3933000"/>
            <a:ext cx="530877" cy="530877"/>
          </a:xfrm>
          <a:prstGeom prst="rect">
            <a:avLst/>
          </a:prstGeom>
          <a:noFill/>
          <a:ln>
            <a:noFill/>
          </a:ln>
        </p:spPr>
      </p:pic>
      <p:pic>
        <p:nvPicPr>
          <p:cNvPr id="222" name="Google Shape;222;p27"/>
          <p:cNvPicPr preferRelativeResize="0"/>
          <p:nvPr/>
        </p:nvPicPr>
        <p:blipFill>
          <a:blip r:embed="rId3">
            <a:alphaModFix/>
          </a:blip>
          <a:stretch>
            <a:fillRect/>
          </a:stretch>
        </p:blipFill>
        <p:spPr>
          <a:xfrm>
            <a:off x="7975425" y="4463875"/>
            <a:ext cx="530877" cy="530877"/>
          </a:xfrm>
          <a:prstGeom prst="rect">
            <a:avLst/>
          </a:prstGeom>
          <a:noFill/>
          <a:ln>
            <a:noFill/>
          </a:ln>
        </p:spPr>
      </p:pic>
      <p:pic>
        <p:nvPicPr>
          <p:cNvPr id="223" name="Google Shape;223;p27"/>
          <p:cNvPicPr preferRelativeResize="0"/>
          <p:nvPr/>
        </p:nvPicPr>
        <p:blipFill>
          <a:blip r:embed="rId3">
            <a:alphaModFix/>
          </a:blip>
          <a:stretch>
            <a:fillRect/>
          </a:stretch>
        </p:blipFill>
        <p:spPr>
          <a:xfrm>
            <a:off x="8506300" y="3933000"/>
            <a:ext cx="530877" cy="530877"/>
          </a:xfrm>
          <a:prstGeom prst="rect">
            <a:avLst/>
          </a:prstGeom>
          <a:noFill/>
          <a:ln>
            <a:noFill/>
          </a:ln>
        </p:spPr>
      </p:pic>
      <p:pic>
        <p:nvPicPr>
          <p:cNvPr id="224" name="Google Shape;224;p27"/>
          <p:cNvPicPr preferRelativeResize="0"/>
          <p:nvPr/>
        </p:nvPicPr>
        <p:blipFill rotWithShape="1">
          <a:blip r:embed="rId3">
            <a:alphaModFix/>
          </a:blip>
          <a:srcRect b="0" l="0" r="77560" t="0"/>
          <a:stretch/>
        </p:blipFill>
        <p:spPr>
          <a:xfrm>
            <a:off x="9037175" y="4463875"/>
            <a:ext cx="119127" cy="5308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ph type="title"/>
          </p:nvPr>
        </p:nvSpPr>
        <p:spPr>
          <a:xfrm>
            <a:off x="311700" y="15517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Poppins"/>
                <a:ea typeface="Poppins"/>
                <a:cs typeface="Poppins"/>
                <a:sym typeface="Poppins"/>
              </a:rPr>
              <a:t>Sources</a:t>
            </a:r>
            <a:r>
              <a:rPr b="1" lang="en">
                <a:latin typeface="Poppins"/>
                <a:ea typeface="Poppins"/>
                <a:cs typeface="Poppins"/>
                <a:sym typeface="Poppins"/>
              </a:rPr>
              <a:t> </a:t>
            </a:r>
            <a:endParaRPr b="1">
              <a:latin typeface="Poppins"/>
              <a:ea typeface="Poppins"/>
              <a:cs typeface="Poppins"/>
              <a:sym typeface="Poppins"/>
            </a:endParaRPr>
          </a:p>
        </p:txBody>
      </p:sp>
      <p:sp>
        <p:nvSpPr>
          <p:cNvPr id="230" name="Google Shape;230;p28"/>
          <p:cNvSpPr txBox="1"/>
          <p:nvPr>
            <p:ph idx="1" type="body"/>
          </p:nvPr>
        </p:nvSpPr>
        <p:spPr>
          <a:xfrm>
            <a:off x="311700" y="851850"/>
            <a:ext cx="8520600" cy="3397200"/>
          </a:xfrm>
          <a:prstGeom prst="rect">
            <a:avLst/>
          </a:prstGeom>
        </p:spPr>
        <p:txBody>
          <a:bodyPr anchorCtr="0" anchor="t" bIns="91425" lIns="91425" spcFirstLastPara="1" rIns="91425" wrap="square" tIns="91425">
            <a:noAutofit/>
          </a:bodyPr>
          <a:lstStyle/>
          <a:p>
            <a:pPr indent="-288925" lvl="0" marL="457200" rtl="0" algn="l">
              <a:spcBef>
                <a:spcPts val="0"/>
              </a:spcBef>
              <a:spcAft>
                <a:spcPts val="0"/>
              </a:spcAft>
              <a:buSzPts val="950"/>
              <a:buFont typeface="Lexend"/>
              <a:buChar char="●"/>
            </a:pPr>
            <a:r>
              <a:rPr lang="en" sz="1200" u="sng">
                <a:solidFill>
                  <a:schemeClr val="hlink"/>
                </a:solidFill>
                <a:latin typeface="Lexend"/>
                <a:ea typeface="Lexend"/>
                <a:cs typeface="Lexend"/>
                <a:sym typeface="Lexend"/>
                <a:hlinkClick r:id="rId3"/>
              </a:rPr>
              <a:t>https://mitsloan.mit.edu/ideas-made-to-matter/how-wayfair-and-spotify-use-machine-learning-to-engage-customers</a:t>
            </a:r>
            <a:r>
              <a:rPr lang="en" sz="1200">
                <a:latin typeface="Lexend"/>
                <a:ea typeface="Lexend"/>
                <a:cs typeface="Lexend"/>
                <a:sym typeface="Lexend"/>
              </a:rPr>
              <a:t> </a:t>
            </a:r>
            <a:endParaRPr sz="1200">
              <a:latin typeface="Lexend"/>
              <a:ea typeface="Lexend"/>
              <a:cs typeface="Lexend"/>
              <a:sym typeface="Lexend"/>
            </a:endParaRPr>
          </a:p>
          <a:p>
            <a:pPr indent="0" lvl="0" marL="457200" rtl="0" algn="l">
              <a:spcBef>
                <a:spcPts val="1200"/>
              </a:spcBef>
              <a:spcAft>
                <a:spcPts val="0"/>
              </a:spcAft>
              <a:buNone/>
            </a:pPr>
            <a:r>
              <a:t/>
            </a:r>
            <a:endParaRPr sz="1200">
              <a:latin typeface="Lexend"/>
              <a:ea typeface="Lexend"/>
              <a:cs typeface="Lexend"/>
              <a:sym typeface="Lexend"/>
            </a:endParaRPr>
          </a:p>
          <a:p>
            <a:pPr indent="-304800" lvl="0" marL="457200" rtl="0" algn="l">
              <a:spcBef>
                <a:spcPts val="1200"/>
              </a:spcBef>
              <a:spcAft>
                <a:spcPts val="0"/>
              </a:spcAft>
              <a:buSzPts val="1200"/>
              <a:buFont typeface="Lexend"/>
              <a:buChar char="●"/>
            </a:pPr>
            <a:r>
              <a:rPr lang="en" sz="1200" u="sng">
                <a:solidFill>
                  <a:schemeClr val="hlink"/>
                </a:solidFill>
                <a:latin typeface="Lexend"/>
                <a:ea typeface="Lexend"/>
                <a:cs typeface="Lexend"/>
                <a:sym typeface="Lexend"/>
                <a:hlinkClick r:id="rId4"/>
              </a:rPr>
              <a:t>https://www.cnbc.com/2022/11/10/how-spotify-stayed-no-1-in-streaming-music-vs-apple-youtube-amazon.html#:~:text=Spotify%20stayed%20No.-,1%20in%20streaming%20audio%20even%20with%20Apple,and%20Amazon%20aiming%20for%20it&amp;text=Spotify%20remains%20the%20No.,nearly%20200%20million%20paying%20customers</a:t>
            </a:r>
            <a:r>
              <a:rPr lang="en" sz="1200">
                <a:latin typeface="Lexend"/>
                <a:ea typeface="Lexend"/>
                <a:cs typeface="Lexend"/>
                <a:sym typeface="Lexend"/>
              </a:rPr>
              <a:t>. </a:t>
            </a:r>
            <a:endParaRPr sz="1200">
              <a:latin typeface="Lexend"/>
              <a:ea typeface="Lexend"/>
              <a:cs typeface="Lexend"/>
              <a:sym typeface="Lexend"/>
            </a:endParaRPr>
          </a:p>
          <a:p>
            <a:pPr indent="0" lvl="0" marL="457200" rtl="0" algn="l">
              <a:spcBef>
                <a:spcPts val="1200"/>
              </a:spcBef>
              <a:spcAft>
                <a:spcPts val="0"/>
              </a:spcAft>
              <a:buNone/>
            </a:pPr>
            <a:r>
              <a:t/>
            </a:r>
            <a:endParaRPr sz="1200">
              <a:latin typeface="Lexend"/>
              <a:ea typeface="Lexend"/>
              <a:cs typeface="Lexend"/>
              <a:sym typeface="Lexend"/>
            </a:endParaRPr>
          </a:p>
          <a:p>
            <a:pPr indent="-304800" lvl="0" marL="457200" rtl="0" algn="l">
              <a:spcBef>
                <a:spcPts val="1200"/>
              </a:spcBef>
              <a:spcAft>
                <a:spcPts val="0"/>
              </a:spcAft>
              <a:buSzPts val="1200"/>
              <a:buFont typeface="Lexend"/>
              <a:buChar char="●"/>
            </a:pPr>
            <a:r>
              <a:rPr lang="en" sz="1200" u="sng">
                <a:solidFill>
                  <a:schemeClr val="hlink"/>
                </a:solidFill>
                <a:latin typeface="Lexend"/>
                <a:ea typeface="Lexend"/>
                <a:cs typeface="Lexend"/>
                <a:sym typeface="Lexend"/>
                <a:hlinkClick r:id="rId5"/>
              </a:rPr>
              <a:t>https://towardsdatascience.com/uncovering-how-the-spotify-algorithm-works-4d3c021ebc0</a:t>
            </a:r>
            <a:r>
              <a:rPr lang="en" sz="1200">
                <a:latin typeface="Lexend"/>
                <a:ea typeface="Lexend"/>
                <a:cs typeface="Lexend"/>
                <a:sym typeface="Lexend"/>
              </a:rPr>
              <a:t>   </a:t>
            </a:r>
            <a:endParaRPr sz="1200">
              <a:latin typeface="Lexend"/>
              <a:ea typeface="Lexend"/>
              <a:cs typeface="Lexend"/>
              <a:sym typeface="Lexend"/>
            </a:endParaRPr>
          </a:p>
          <a:p>
            <a:pPr indent="0" lvl="0" marL="457200" rtl="0" algn="l">
              <a:spcBef>
                <a:spcPts val="1200"/>
              </a:spcBef>
              <a:spcAft>
                <a:spcPts val="0"/>
              </a:spcAft>
              <a:buNone/>
            </a:pPr>
            <a:r>
              <a:t/>
            </a:r>
            <a:endParaRPr sz="1200">
              <a:latin typeface="Lexend"/>
              <a:ea typeface="Lexend"/>
              <a:cs typeface="Lexend"/>
              <a:sym typeface="Lexend"/>
            </a:endParaRPr>
          </a:p>
          <a:p>
            <a:pPr indent="-304800" lvl="0" marL="457200" rtl="0" algn="l">
              <a:spcBef>
                <a:spcPts val="1200"/>
              </a:spcBef>
              <a:spcAft>
                <a:spcPts val="0"/>
              </a:spcAft>
              <a:buSzPts val="1200"/>
              <a:buFont typeface="Lexend"/>
              <a:buChar char="●"/>
            </a:pPr>
            <a:r>
              <a:rPr lang="en" sz="1200" u="sng">
                <a:solidFill>
                  <a:schemeClr val="hlink"/>
                </a:solidFill>
                <a:latin typeface="Lexend"/>
                <a:ea typeface="Lexend"/>
                <a:cs typeface="Lexend"/>
                <a:sym typeface="Lexend"/>
                <a:hlinkClick r:id="rId6"/>
              </a:rPr>
              <a:t>http://rstudio-pubs-static.s3.amazonaws.com/329551_2847e778053e4b17a017f949d2dd5b91.html</a:t>
            </a:r>
            <a:r>
              <a:rPr lang="en" sz="1200">
                <a:latin typeface="Lexend"/>
                <a:ea typeface="Lexend"/>
                <a:cs typeface="Lexend"/>
                <a:sym typeface="Lexend"/>
              </a:rPr>
              <a:t> </a:t>
            </a:r>
            <a:endParaRPr sz="1200">
              <a:latin typeface="Lexend"/>
              <a:ea typeface="Lexend"/>
              <a:cs typeface="Lexend"/>
              <a:sym typeface="Lexend"/>
            </a:endParaRPr>
          </a:p>
          <a:p>
            <a:pPr indent="0" lvl="0" marL="457200" rtl="0" algn="l">
              <a:spcBef>
                <a:spcPts val="1200"/>
              </a:spcBef>
              <a:spcAft>
                <a:spcPts val="0"/>
              </a:spcAft>
              <a:buNone/>
            </a:pPr>
            <a:r>
              <a:t/>
            </a:r>
            <a:endParaRPr sz="1200">
              <a:latin typeface="Lexend"/>
              <a:ea typeface="Lexend"/>
              <a:cs typeface="Lexend"/>
              <a:sym typeface="Lexend"/>
            </a:endParaRPr>
          </a:p>
          <a:p>
            <a:pPr indent="-304800" lvl="0" marL="457200" rtl="0" algn="l">
              <a:spcBef>
                <a:spcPts val="1200"/>
              </a:spcBef>
              <a:spcAft>
                <a:spcPts val="0"/>
              </a:spcAft>
              <a:buSzPts val="1200"/>
              <a:buFont typeface="Lexend"/>
              <a:buChar char="●"/>
            </a:pPr>
            <a:r>
              <a:rPr lang="en" sz="1200" u="sng">
                <a:solidFill>
                  <a:schemeClr val="hlink"/>
                </a:solidFill>
                <a:latin typeface="Lexend"/>
                <a:ea typeface="Lexend"/>
                <a:cs typeface="Lexend"/>
                <a:sym typeface="Lexend"/>
                <a:hlinkClick r:id="rId7"/>
              </a:rPr>
              <a:t>https://towardsdatascience.com/uncovering-how-the-spotify-algorithm-works-4d3c021ebc0</a:t>
            </a:r>
            <a:r>
              <a:rPr lang="en" sz="1200">
                <a:latin typeface="Lexend"/>
                <a:ea typeface="Lexend"/>
                <a:cs typeface="Lexend"/>
                <a:sym typeface="Lexend"/>
              </a:rPr>
              <a:t> </a:t>
            </a:r>
            <a:endParaRPr sz="1200">
              <a:latin typeface="Lexend"/>
              <a:ea typeface="Lexend"/>
              <a:cs typeface="Lexend"/>
              <a:sym typeface="Lexend"/>
            </a:endParaRPr>
          </a:p>
        </p:txBody>
      </p:sp>
      <p:sp>
        <p:nvSpPr>
          <p:cNvPr id="231" name="Google Shape;231;p28"/>
          <p:cNvSpPr/>
          <p:nvPr/>
        </p:nvSpPr>
        <p:spPr>
          <a:xfrm>
            <a:off x="0" y="4994750"/>
            <a:ext cx="91563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8"/>
          <p:cNvSpPr/>
          <p:nvPr/>
        </p:nvSpPr>
        <p:spPr>
          <a:xfrm>
            <a:off x="3869875" y="619575"/>
            <a:ext cx="14289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p:nvPr/>
        </p:nvSpPr>
        <p:spPr>
          <a:xfrm>
            <a:off x="6380400" y="1965550"/>
            <a:ext cx="2619300" cy="16635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type="title"/>
          </p:nvPr>
        </p:nvSpPr>
        <p:spPr>
          <a:xfrm>
            <a:off x="2503650" y="378400"/>
            <a:ext cx="41367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Poppins"/>
                <a:ea typeface="Poppins"/>
                <a:cs typeface="Poppins"/>
                <a:sym typeface="Poppins"/>
              </a:rPr>
              <a:t>Introduction of Spotify </a:t>
            </a:r>
            <a:endParaRPr b="1">
              <a:latin typeface="Poppins"/>
              <a:ea typeface="Poppins"/>
              <a:cs typeface="Poppins"/>
              <a:sym typeface="Poppins"/>
            </a:endParaRPr>
          </a:p>
        </p:txBody>
      </p:sp>
      <p:sp>
        <p:nvSpPr>
          <p:cNvPr id="70" name="Google Shape;70;p14"/>
          <p:cNvSpPr txBox="1"/>
          <p:nvPr>
            <p:ph idx="1" type="body"/>
          </p:nvPr>
        </p:nvSpPr>
        <p:spPr>
          <a:xfrm>
            <a:off x="100825" y="1696850"/>
            <a:ext cx="6023700" cy="3297900"/>
          </a:xfrm>
          <a:prstGeom prst="rect">
            <a:avLst/>
          </a:prstGeom>
        </p:spPr>
        <p:txBody>
          <a:bodyPr anchorCtr="0" anchor="ctr" bIns="91425" lIns="91425" spcFirstLastPara="1" rIns="91425" wrap="square" tIns="91425">
            <a:normAutofit fontScale="55000"/>
          </a:bodyPr>
          <a:lstStyle/>
          <a:p>
            <a:pPr indent="-305816" lvl="0" marL="457200" rtl="0" algn="l">
              <a:spcBef>
                <a:spcPts val="0"/>
              </a:spcBef>
              <a:spcAft>
                <a:spcPts val="0"/>
              </a:spcAft>
              <a:buSzPct val="100000"/>
              <a:buFont typeface="Lexend"/>
              <a:buChar char="●"/>
            </a:pPr>
            <a:r>
              <a:rPr lang="en" sz="2210">
                <a:latin typeface="Lexend"/>
                <a:ea typeface="Lexend"/>
                <a:cs typeface="Lexend"/>
                <a:sym typeface="Lexend"/>
              </a:rPr>
              <a:t>A digital music, podcast, and video service that gives you access to millions of songs and other content from creators all over the world </a:t>
            </a:r>
            <a:endParaRPr sz="2210">
              <a:latin typeface="Lexend"/>
              <a:ea typeface="Lexend"/>
              <a:cs typeface="Lexend"/>
              <a:sym typeface="Lexend"/>
            </a:endParaRPr>
          </a:p>
          <a:p>
            <a:pPr indent="0" lvl="0" marL="457200" rtl="0" algn="l">
              <a:lnSpc>
                <a:spcPct val="100000"/>
              </a:lnSpc>
              <a:spcBef>
                <a:spcPts val="1200"/>
              </a:spcBef>
              <a:spcAft>
                <a:spcPts val="0"/>
              </a:spcAft>
              <a:buNone/>
            </a:pPr>
            <a:r>
              <a:t/>
            </a:r>
            <a:endParaRPr sz="2210">
              <a:latin typeface="Lexend"/>
              <a:ea typeface="Lexend"/>
              <a:cs typeface="Lexend"/>
              <a:sym typeface="Lexend"/>
            </a:endParaRPr>
          </a:p>
          <a:p>
            <a:pPr indent="-305816" lvl="0" marL="457200" rtl="0" algn="l">
              <a:spcBef>
                <a:spcPts val="0"/>
              </a:spcBef>
              <a:spcAft>
                <a:spcPts val="0"/>
              </a:spcAft>
              <a:buSzPct val="100000"/>
              <a:buFont typeface="Lexend"/>
              <a:buChar char="●"/>
            </a:pPr>
            <a:r>
              <a:rPr lang="en" sz="2210">
                <a:latin typeface="Lexend"/>
                <a:ea typeface="Lexend"/>
                <a:cs typeface="Lexend"/>
                <a:sym typeface="Lexend"/>
              </a:rPr>
              <a:t>A</a:t>
            </a:r>
            <a:r>
              <a:rPr lang="en" sz="2210">
                <a:latin typeface="Lexend"/>
                <a:ea typeface="Lexend"/>
                <a:cs typeface="Lexend"/>
                <a:sym typeface="Lexend"/>
              </a:rPr>
              <a:t> proprietary Swedish audio streaming and media services provider founded on 23 April 2006 by Daniel Ek and Martin Lorentzon </a:t>
            </a:r>
            <a:endParaRPr sz="2210">
              <a:latin typeface="Lexend"/>
              <a:ea typeface="Lexend"/>
              <a:cs typeface="Lexend"/>
              <a:sym typeface="Lexend"/>
            </a:endParaRPr>
          </a:p>
          <a:p>
            <a:pPr indent="0" lvl="0" marL="457200" rtl="0" algn="l">
              <a:spcBef>
                <a:spcPts val="1200"/>
              </a:spcBef>
              <a:spcAft>
                <a:spcPts val="0"/>
              </a:spcAft>
              <a:buNone/>
            </a:pPr>
            <a:r>
              <a:t/>
            </a:r>
            <a:endParaRPr sz="2210">
              <a:latin typeface="Lexend"/>
              <a:ea typeface="Lexend"/>
              <a:cs typeface="Lexend"/>
              <a:sym typeface="Lexend"/>
            </a:endParaRPr>
          </a:p>
          <a:p>
            <a:pPr indent="-305816" lvl="0" marL="457200" rtl="0" algn="l">
              <a:spcBef>
                <a:spcPts val="1200"/>
              </a:spcBef>
              <a:spcAft>
                <a:spcPts val="0"/>
              </a:spcAft>
              <a:buSzPct val="100000"/>
              <a:buFont typeface="Lexend"/>
              <a:buChar char="●"/>
            </a:pPr>
            <a:r>
              <a:rPr lang="en" sz="2210">
                <a:latin typeface="Lexend"/>
                <a:ea typeface="Lexend"/>
                <a:cs typeface="Lexend"/>
                <a:sym typeface="Lexend"/>
              </a:rPr>
              <a:t>One of the largest music streaming service providers, with over 489 million monthly active users, including 205 million paying subscribers</a:t>
            </a:r>
            <a:endParaRPr sz="2210">
              <a:latin typeface="Lexend"/>
              <a:ea typeface="Lexend"/>
              <a:cs typeface="Lexend"/>
              <a:sym typeface="Lexend"/>
            </a:endParaRPr>
          </a:p>
          <a:p>
            <a:pPr indent="0" lvl="0" marL="457200" rtl="0" algn="l">
              <a:spcBef>
                <a:spcPts val="1200"/>
              </a:spcBef>
              <a:spcAft>
                <a:spcPts val="0"/>
              </a:spcAft>
              <a:buNone/>
            </a:pPr>
            <a:r>
              <a:t/>
            </a:r>
            <a:endParaRPr sz="1650">
              <a:latin typeface="Roboto"/>
              <a:ea typeface="Roboto"/>
              <a:cs typeface="Roboto"/>
              <a:sym typeface="Roboto"/>
            </a:endParaRPr>
          </a:p>
          <a:p>
            <a:pPr indent="0" lvl="0" marL="914400" rtl="0" algn="l">
              <a:spcBef>
                <a:spcPts val="1200"/>
              </a:spcBef>
              <a:spcAft>
                <a:spcPts val="0"/>
              </a:spcAft>
              <a:buNone/>
            </a:pPr>
            <a:r>
              <a:t/>
            </a:r>
            <a:endParaRPr sz="1650">
              <a:solidFill>
                <a:srgbClr val="202124"/>
              </a:solidFill>
              <a:highlight>
                <a:srgbClr val="FFFFFF"/>
              </a:highlight>
              <a:latin typeface="Roboto"/>
              <a:ea typeface="Roboto"/>
              <a:cs typeface="Roboto"/>
              <a:sym typeface="Roboto"/>
            </a:endParaRPr>
          </a:p>
          <a:p>
            <a:pPr indent="0" lvl="0" marL="1371600" rtl="0" algn="l">
              <a:spcBef>
                <a:spcPts val="1200"/>
              </a:spcBef>
              <a:spcAft>
                <a:spcPts val="1200"/>
              </a:spcAft>
              <a:buNone/>
            </a:pPr>
            <a:r>
              <a:t/>
            </a:r>
            <a:endParaRPr/>
          </a:p>
        </p:txBody>
      </p:sp>
      <p:pic>
        <p:nvPicPr>
          <p:cNvPr id="71" name="Google Shape;71;p14"/>
          <p:cNvPicPr preferRelativeResize="0"/>
          <p:nvPr/>
        </p:nvPicPr>
        <p:blipFill>
          <a:blip r:embed="rId3">
            <a:alphaModFix/>
          </a:blip>
          <a:stretch>
            <a:fillRect/>
          </a:stretch>
        </p:blipFill>
        <p:spPr>
          <a:xfrm>
            <a:off x="6276925" y="2043275"/>
            <a:ext cx="2619375" cy="1743075"/>
          </a:xfrm>
          <a:prstGeom prst="rect">
            <a:avLst/>
          </a:prstGeom>
          <a:noFill/>
          <a:ln>
            <a:noFill/>
          </a:ln>
        </p:spPr>
      </p:pic>
      <p:sp>
        <p:nvSpPr>
          <p:cNvPr id="72" name="Google Shape;72;p14"/>
          <p:cNvSpPr/>
          <p:nvPr/>
        </p:nvSpPr>
        <p:spPr>
          <a:xfrm>
            <a:off x="0" y="4994750"/>
            <a:ext cx="91563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2503650" y="901725"/>
            <a:ext cx="41367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p:nvPr/>
        </p:nvSpPr>
        <p:spPr>
          <a:xfrm>
            <a:off x="5584375" y="1587950"/>
            <a:ext cx="3067500" cy="171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txBox="1"/>
          <p:nvPr>
            <p:ph type="title"/>
          </p:nvPr>
        </p:nvSpPr>
        <p:spPr>
          <a:xfrm>
            <a:off x="2483275" y="393750"/>
            <a:ext cx="43821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Poppins"/>
                <a:ea typeface="Poppins"/>
                <a:cs typeface="Poppins"/>
                <a:sym typeface="Poppins"/>
              </a:rPr>
              <a:t>Introduction of Spotify </a:t>
            </a:r>
            <a:endParaRPr b="1">
              <a:latin typeface="Poppins"/>
              <a:ea typeface="Poppins"/>
              <a:cs typeface="Poppins"/>
              <a:sym typeface="Poppins"/>
            </a:endParaRPr>
          </a:p>
        </p:txBody>
      </p:sp>
      <p:sp>
        <p:nvSpPr>
          <p:cNvPr id="80" name="Google Shape;80;p15"/>
          <p:cNvSpPr txBox="1"/>
          <p:nvPr>
            <p:ph idx="1" type="body"/>
          </p:nvPr>
        </p:nvSpPr>
        <p:spPr>
          <a:xfrm>
            <a:off x="260600" y="1670625"/>
            <a:ext cx="7765500" cy="3268500"/>
          </a:xfrm>
          <a:prstGeom prst="rect">
            <a:avLst/>
          </a:prstGeom>
        </p:spPr>
        <p:txBody>
          <a:bodyPr anchorCtr="0" anchor="ctr" bIns="91425" lIns="91425" spcFirstLastPara="1" rIns="91425" wrap="square" tIns="91425">
            <a:normAutofit fontScale="47500" lnSpcReduction="10000"/>
          </a:bodyPr>
          <a:lstStyle/>
          <a:p>
            <a:pPr indent="-324198" lvl="0" marL="457200" rtl="0" algn="l">
              <a:spcBef>
                <a:spcPts val="0"/>
              </a:spcBef>
              <a:spcAft>
                <a:spcPts val="0"/>
              </a:spcAft>
              <a:buSzPct val="100000"/>
              <a:buFont typeface="Lexend"/>
              <a:buChar char="●"/>
            </a:pPr>
            <a:r>
              <a:rPr lang="en" sz="3169">
                <a:latin typeface="Lexend"/>
                <a:ea typeface="Lexend"/>
                <a:cs typeface="Lexend"/>
                <a:sym typeface="Lexend"/>
              </a:rPr>
              <a:t>Offers a paid subscription called spotify premium </a:t>
            </a:r>
            <a:endParaRPr sz="3169">
              <a:latin typeface="Lexend"/>
              <a:ea typeface="Lexend"/>
              <a:cs typeface="Lexend"/>
              <a:sym typeface="Lexend"/>
            </a:endParaRPr>
          </a:p>
          <a:p>
            <a:pPr indent="-324198" lvl="1" marL="914400" rtl="0" algn="l">
              <a:spcBef>
                <a:spcPts val="0"/>
              </a:spcBef>
              <a:spcAft>
                <a:spcPts val="0"/>
              </a:spcAft>
              <a:buSzPct val="100000"/>
              <a:buFont typeface="Lexend"/>
              <a:buChar char="○"/>
            </a:pPr>
            <a:r>
              <a:rPr lang="en" sz="3169">
                <a:latin typeface="Lexend"/>
                <a:ea typeface="Lexend"/>
                <a:cs typeface="Lexend"/>
                <a:sym typeface="Lexend"/>
              </a:rPr>
              <a:t>Download</a:t>
            </a:r>
            <a:r>
              <a:rPr lang="en" sz="3169">
                <a:latin typeface="Lexend"/>
                <a:ea typeface="Lexend"/>
                <a:cs typeface="Lexend"/>
                <a:sym typeface="Lexend"/>
              </a:rPr>
              <a:t> music to listen anywhere </a:t>
            </a:r>
            <a:endParaRPr sz="3169">
              <a:latin typeface="Lexend"/>
              <a:ea typeface="Lexend"/>
              <a:cs typeface="Lexend"/>
              <a:sym typeface="Lexend"/>
            </a:endParaRPr>
          </a:p>
          <a:p>
            <a:pPr indent="-324198" lvl="1" marL="914400" rtl="0" algn="l">
              <a:spcBef>
                <a:spcPts val="0"/>
              </a:spcBef>
              <a:spcAft>
                <a:spcPts val="0"/>
              </a:spcAft>
              <a:buSzPct val="100000"/>
              <a:buFont typeface="Lexend"/>
              <a:buChar char="○"/>
            </a:pPr>
            <a:r>
              <a:rPr lang="en" sz="3169">
                <a:latin typeface="Lexend"/>
                <a:ea typeface="Lexend"/>
                <a:cs typeface="Lexend"/>
                <a:sym typeface="Lexend"/>
              </a:rPr>
              <a:t>Ad- free music listening </a:t>
            </a:r>
            <a:endParaRPr sz="3169">
              <a:latin typeface="Lexend"/>
              <a:ea typeface="Lexend"/>
              <a:cs typeface="Lexend"/>
              <a:sym typeface="Lexend"/>
            </a:endParaRPr>
          </a:p>
          <a:p>
            <a:pPr indent="-324198" lvl="1" marL="914400" rtl="0" algn="l">
              <a:spcBef>
                <a:spcPts val="0"/>
              </a:spcBef>
              <a:spcAft>
                <a:spcPts val="0"/>
              </a:spcAft>
              <a:buSzPct val="100000"/>
              <a:buFont typeface="Lexend"/>
              <a:buChar char="○"/>
            </a:pPr>
            <a:r>
              <a:rPr lang="en" sz="3169">
                <a:latin typeface="Lexend"/>
                <a:ea typeface="Lexend"/>
                <a:cs typeface="Lexend"/>
                <a:sym typeface="Lexend"/>
              </a:rPr>
              <a:t>Allowed to play any song </a:t>
            </a:r>
            <a:endParaRPr sz="3169">
              <a:latin typeface="Lexend"/>
              <a:ea typeface="Lexend"/>
              <a:cs typeface="Lexend"/>
              <a:sym typeface="Lexend"/>
            </a:endParaRPr>
          </a:p>
          <a:p>
            <a:pPr indent="-324198" lvl="1" marL="914400" rtl="0" algn="l">
              <a:spcBef>
                <a:spcPts val="0"/>
              </a:spcBef>
              <a:spcAft>
                <a:spcPts val="0"/>
              </a:spcAft>
              <a:buSzPct val="100000"/>
              <a:buFont typeface="Lexend"/>
              <a:buChar char="○"/>
            </a:pPr>
            <a:r>
              <a:rPr lang="en" sz="3169">
                <a:latin typeface="Lexend"/>
                <a:ea typeface="Lexend"/>
                <a:cs typeface="Lexend"/>
                <a:sym typeface="Lexend"/>
              </a:rPr>
              <a:t>Unlimited skips </a:t>
            </a:r>
            <a:endParaRPr sz="3169">
              <a:latin typeface="Lexend"/>
              <a:ea typeface="Lexend"/>
              <a:cs typeface="Lexend"/>
              <a:sym typeface="Lexend"/>
            </a:endParaRPr>
          </a:p>
          <a:p>
            <a:pPr indent="-324198" lvl="1" marL="914400" rtl="0" algn="l">
              <a:spcBef>
                <a:spcPts val="0"/>
              </a:spcBef>
              <a:spcAft>
                <a:spcPts val="0"/>
              </a:spcAft>
              <a:buSzPct val="100000"/>
              <a:buFont typeface="Lexend"/>
              <a:buChar char="○"/>
            </a:pPr>
            <a:r>
              <a:rPr lang="en" sz="3169">
                <a:latin typeface="Lexend"/>
                <a:ea typeface="Lexend"/>
                <a:cs typeface="Lexend"/>
                <a:sym typeface="Lexend"/>
              </a:rPr>
              <a:t>Cost: $9.99 per month </a:t>
            </a:r>
            <a:endParaRPr sz="3169">
              <a:latin typeface="Lexend"/>
              <a:ea typeface="Lexend"/>
              <a:cs typeface="Lexend"/>
              <a:sym typeface="Lexend"/>
            </a:endParaRPr>
          </a:p>
          <a:p>
            <a:pPr indent="0" lvl="0" marL="914400" rtl="0" algn="l">
              <a:spcBef>
                <a:spcPts val="1200"/>
              </a:spcBef>
              <a:spcAft>
                <a:spcPts val="0"/>
              </a:spcAft>
              <a:buNone/>
            </a:pPr>
            <a:r>
              <a:t/>
            </a:r>
            <a:endParaRPr sz="3169">
              <a:latin typeface="Lexend"/>
              <a:ea typeface="Lexend"/>
              <a:cs typeface="Lexend"/>
              <a:sym typeface="Lexend"/>
            </a:endParaRPr>
          </a:p>
          <a:p>
            <a:pPr indent="-324198" lvl="0" marL="457200" rtl="0" algn="l">
              <a:spcBef>
                <a:spcPts val="1200"/>
              </a:spcBef>
              <a:spcAft>
                <a:spcPts val="0"/>
              </a:spcAft>
              <a:buSzPct val="100000"/>
              <a:buFont typeface="Lexend"/>
              <a:buChar char="●"/>
            </a:pPr>
            <a:r>
              <a:rPr lang="en" sz="3169">
                <a:latin typeface="Lexend"/>
                <a:ea typeface="Lexend"/>
                <a:cs typeface="Lexend"/>
                <a:sym typeface="Lexend"/>
              </a:rPr>
              <a:t>Offers a free version which contains ads but allow you to listen to music and podcasts without expense</a:t>
            </a:r>
            <a:endParaRPr sz="3169">
              <a:latin typeface="Lexend"/>
              <a:ea typeface="Lexend"/>
              <a:cs typeface="Lexend"/>
              <a:sym typeface="Lexend"/>
            </a:endParaRPr>
          </a:p>
          <a:p>
            <a:pPr indent="0" lvl="0" marL="914400" rtl="0" algn="l">
              <a:spcBef>
                <a:spcPts val="1200"/>
              </a:spcBef>
              <a:spcAft>
                <a:spcPts val="0"/>
              </a:spcAft>
              <a:buNone/>
            </a:pPr>
            <a:r>
              <a:t/>
            </a:r>
            <a:endParaRPr sz="1650">
              <a:solidFill>
                <a:srgbClr val="202124"/>
              </a:solidFill>
              <a:highlight>
                <a:srgbClr val="FFFFFF"/>
              </a:highlight>
              <a:latin typeface="Roboto"/>
              <a:ea typeface="Roboto"/>
              <a:cs typeface="Roboto"/>
              <a:sym typeface="Roboto"/>
            </a:endParaRPr>
          </a:p>
          <a:p>
            <a:pPr indent="0" lvl="0" marL="1371600" rtl="0" algn="l">
              <a:spcBef>
                <a:spcPts val="1200"/>
              </a:spcBef>
              <a:spcAft>
                <a:spcPts val="1200"/>
              </a:spcAft>
              <a:buNone/>
            </a:pPr>
            <a:r>
              <a:t/>
            </a:r>
            <a:endParaRPr/>
          </a:p>
        </p:txBody>
      </p:sp>
      <p:pic>
        <p:nvPicPr>
          <p:cNvPr id="81" name="Google Shape;81;p15"/>
          <p:cNvPicPr preferRelativeResize="0"/>
          <p:nvPr/>
        </p:nvPicPr>
        <p:blipFill>
          <a:blip r:embed="rId3">
            <a:alphaModFix/>
          </a:blip>
          <a:stretch>
            <a:fillRect/>
          </a:stretch>
        </p:blipFill>
        <p:spPr>
          <a:xfrm>
            <a:off x="5526300" y="1670625"/>
            <a:ext cx="3067425" cy="1717750"/>
          </a:xfrm>
          <a:prstGeom prst="rect">
            <a:avLst/>
          </a:prstGeom>
          <a:noFill/>
          <a:ln>
            <a:noFill/>
          </a:ln>
        </p:spPr>
      </p:pic>
      <p:sp>
        <p:nvSpPr>
          <p:cNvPr id="82" name="Google Shape;82;p15"/>
          <p:cNvSpPr/>
          <p:nvPr/>
        </p:nvSpPr>
        <p:spPr>
          <a:xfrm>
            <a:off x="0" y="4994750"/>
            <a:ext cx="91563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2483275" y="922125"/>
            <a:ext cx="41115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p:nvPr/>
        </p:nvSpPr>
        <p:spPr>
          <a:xfrm>
            <a:off x="6268125" y="1955350"/>
            <a:ext cx="2652600" cy="17757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txBox="1"/>
          <p:nvPr>
            <p:ph type="title"/>
          </p:nvPr>
        </p:nvSpPr>
        <p:spPr>
          <a:xfrm>
            <a:off x="3215550" y="291725"/>
            <a:ext cx="2712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Poppins"/>
                <a:ea typeface="Poppins"/>
                <a:cs typeface="Poppins"/>
                <a:sym typeface="Poppins"/>
              </a:rPr>
              <a:t>The Problem </a:t>
            </a:r>
            <a:endParaRPr b="1">
              <a:latin typeface="Poppins"/>
              <a:ea typeface="Poppins"/>
              <a:cs typeface="Poppins"/>
              <a:sym typeface="Poppins"/>
            </a:endParaRPr>
          </a:p>
        </p:txBody>
      </p:sp>
      <p:sp>
        <p:nvSpPr>
          <p:cNvPr id="90" name="Google Shape;90;p16"/>
          <p:cNvSpPr txBox="1"/>
          <p:nvPr>
            <p:ph idx="1" type="body"/>
          </p:nvPr>
        </p:nvSpPr>
        <p:spPr>
          <a:xfrm>
            <a:off x="279850" y="1522975"/>
            <a:ext cx="5845500" cy="3313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exend"/>
              <a:buChar char="●"/>
            </a:pPr>
            <a:r>
              <a:rPr lang="en" sz="1400">
                <a:latin typeface="Lexend"/>
                <a:ea typeface="Lexend"/>
                <a:cs typeface="Lexend"/>
                <a:sym typeface="Lexend"/>
              </a:rPr>
              <a:t>Spotify serves 406 million active users across 184 markets, along with millions of creators that have generated 82 million music tracks and 3.6 million podcasts</a:t>
            </a:r>
            <a:endParaRPr sz="1400">
              <a:latin typeface="Lexend"/>
              <a:ea typeface="Lexend"/>
              <a:cs typeface="Lexend"/>
              <a:sym typeface="Lexend"/>
            </a:endParaRPr>
          </a:p>
          <a:p>
            <a:pPr indent="-317500" lvl="1" marL="914400" rtl="0" algn="l">
              <a:spcBef>
                <a:spcPts val="0"/>
              </a:spcBef>
              <a:spcAft>
                <a:spcPts val="0"/>
              </a:spcAft>
              <a:buSzPts val="1400"/>
              <a:buFont typeface="Lexend"/>
              <a:buChar char="○"/>
            </a:pPr>
            <a:r>
              <a:rPr lang="en" sz="1400">
                <a:latin typeface="Lexend"/>
                <a:ea typeface="Lexend"/>
                <a:cs typeface="Lexend"/>
                <a:sym typeface="Lexend"/>
              </a:rPr>
              <a:t>This number increases by anywhere from 20k - 60k new pieces of audio daily  </a:t>
            </a:r>
            <a:endParaRPr sz="1400">
              <a:latin typeface="Lexend"/>
              <a:ea typeface="Lexend"/>
              <a:cs typeface="Lexend"/>
              <a:sym typeface="Lexend"/>
            </a:endParaRPr>
          </a:p>
          <a:p>
            <a:pPr indent="0" lvl="0" marL="457200" rtl="0" algn="l">
              <a:spcBef>
                <a:spcPts val="1200"/>
              </a:spcBef>
              <a:spcAft>
                <a:spcPts val="0"/>
              </a:spcAft>
              <a:buNone/>
            </a:pPr>
            <a:r>
              <a:t/>
            </a:r>
            <a:endParaRPr sz="1400">
              <a:latin typeface="Lexend"/>
              <a:ea typeface="Lexend"/>
              <a:cs typeface="Lexend"/>
              <a:sym typeface="Lexend"/>
            </a:endParaRPr>
          </a:p>
          <a:p>
            <a:pPr indent="-317500" lvl="0" marL="457200" rtl="0" algn="l">
              <a:spcBef>
                <a:spcPts val="1200"/>
              </a:spcBef>
              <a:spcAft>
                <a:spcPts val="0"/>
              </a:spcAft>
              <a:buSzPts val="1400"/>
              <a:buFont typeface="Lexend"/>
              <a:buChar char="●"/>
            </a:pPr>
            <a:r>
              <a:rPr lang="en" sz="1400">
                <a:latin typeface="Lexend"/>
                <a:ea typeface="Lexend"/>
                <a:cs typeface="Lexend"/>
                <a:sym typeface="Lexend"/>
              </a:rPr>
              <a:t>The challenge of making on-point recommendations and personalized experiences is a problem of scale. </a:t>
            </a:r>
            <a:endParaRPr sz="1400">
              <a:latin typeface="Lexend"/>
              <a:ea typeface="Lexend"/>
              <a:cs typeface="Lexend"/>
              <a:sym typeface="Lexend"/>
            </a:endParaRPr>
          </a:p>
          <a:p>
            <a:pPr indent="0" lvl="0" marL="457200" rtl="0" algn="l">
              <a:spcBef>
                <a:spcPts val="1200"/>
              </a:spcBef>
              <a:spcAft>
                <a:spcPts val="1200"/>
              </a:spcAft>
              <a:buNone/>
            </a:pPr>
            <a:r>
              <a:t/>
            </a:r>
            <a:endParaRPr sz="1400">
              <a:latin typeface="Lexend"/>
              <a:ea typeface="Lexend"/>
              <a:cs typeface="Lexend"/>
              <a:sym typeface="Lexend"/>
            </a:endParaRPr>
          </a:p>
        </p:txBody>
      </p:sp>
      <p:pic>
        <p:nvPicPr>
          <p:cNvPr id="91" name="Google Shape;91;p16"/>
          <p:cNvPicPr preferRelativeResize="0"/>
          <p:nvPr/>
        </p:nvPicPr>
        <p:blipFill>
          <a:blip r:embed="rId3">
            <a:alphaModFix/>
          </a:blip>
          <a:stretch>
            <a:fillRect/>
          </a:stretch>
        </p:blipFill>
        <p:spPr>
          <a:xfrm>
            <a:off x="6176375" y="2068875"/>
            <a:ext cx="2652725" cy="1837250"/>
          </a:xfrm>
          <a:prstGeom prst="rect">
            <a:avLst/>
          </a:prstGeom>
          <a:noFill/>
          <a:ln>
            <a:noFill/>
          </a:ln>
        </p:spPr>
      </p:pic>
      <p:sp>
        <p:nvSpPr>
          <p:cNvPr id="92" name="Google Shape;92;p16"/>
          <p:cNvSpPr/>
          <p:nvPr/>
        </p:nvSpPr>
        <p:spPr>
          <a:xfrm>
            <a:off x="0" y="4994750"/>
            <a:ext cx="91563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a:off x="3275875" y="790625"/>
            <a:ext cx="25635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2091750" y="271300"/>
            <a:ext cx="49605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Poppins"/>
                <a:ea typeface="Poppins"/>
                <a:cs typeface="Poppins"/>
                <a:sym typeface="Poppins"/>
              </a:rPr>
              <a:t>Variables Of The Problem </a:t>
            </a:r>
            <a:endParaRPr b="1">
              <a:latin typeface="Poppins"/>
              <a:ea typeface="Poppins"/>
              <a:cs typeface="Poppins"/>
              <a:sym typeface="Poppins"/>
            </a:endParaRPr>
          </a:p>
        </p:txBody>
      </p:sp>
      <p:sp>
        <p:nvSpPr>
          <p:cNvPr id="99" name="Google Shape;99;p17"/>
          <p:cNvSpPr txBox="1"/>
          <p:nvPr>
            <p:ph idx="1" type="body"/>
          </p:nvPr>
        </p:nvSpPr>
        <p:spPr>
          <a:xfrm>
            <a:off x="92125" y="1515975"/>
            <a:ext cx="5746200" cy="2911200"/>
          </a:xfrm>
          <a:prstGeom prst="rect">
            <a:avLst/>
          </a:prstGeom>
        </p:spPr>
        <p:txBody>
          <a:bodyPr anchorCtr="0" anchor="t" bIns="91425" lIns="91425" spcFirstLastPara="1" rIns="91425" wrap="square" tIns="91425">
            <a:normAutofit fontScale="85000" lnSpcReduction="20000"/>
          </a:bodyPr>
          <a:lstStyle/>
          <a:p>
            <a:pPr indent="-304165" lvl="0" marL="457200" rtl="0" algn="l">
              <a:spcBef>
                <a:spcPts val="0"/>
              </a:spcBef>
              <a:spcAft>
                <a:spcPts val="0"/>
              </a:spcAft>
              <a:buSzPct val="100000"/>
              <a:buFont typeface="Lexend"/>
              <a:buChar char="●"/>
            </a:pPr>
            <a:r>
              <a:rPr lang="en" sz="1400">
                <a:latin typeface="Lexend"/>
                <a:ea typeface="Lexend"/>
                <a:cs typeface="Lexend"/>
                <a:sym typeface="Lexend"/>
              </a:rPr>
              <a:t>On one hand Spotify has hundreds of millions of content to show to its users, while on the other there are hundreds of millions of users interacting with the platform regularly  </a:t>
            </a:r>
            <a:endParaRPr sz="1400">
              <a:latin typeface="Lexend"/>
              <a:ea typeface="Lexend"/>
              <a:cs typeface="Lexend"/>
              <a:sym typeface="Lexend"/>
            </a:endParaRPr>
          </a:p>
          <a:p>
            <a:pPr indent="0" lvl="0" marL="457200" rtl="0" algn="l">
              <a:spcBef>
                <a:spcPts val="1200"/>
              </a:spcBef>
              <a:spcAft>
                <a:spcPts val="0"/>
              </a:spcAft>
              <a:buNone/>
            </a:pPr>
            <a:r>
              <a:rPr lang="en" sz="1400">
                <a:latin typeface="Lexend"/>
                <a:ea typeface="Lexend"/>
                <a:cs typeface="Lexend"/>
                <a:sym typeface="Lexend"/>
              </a:rPr>
              <a:t> </a:t>
            </a:r>
            <a:endParaRPr sz="1400">
              <a:latin typeface="Lexend"/>
              <a:ea typeface="Lexend"/>
              <a:cs typeface="Lexend"/>
              <a:sym typeface="Lexend"/>
            </a:endParaRPr>
          </a:p>
          <a:p>
            <a:pPr indent="-304165" lvl="0" marL="457200" rtl="0" algn="l">
              <a:spcBef>
                <a:spcPts val="1200"/>
              </a:spcBef>
              <a:spcAft>
                <a:spcPts val="0"/>
              </a:spcAft>
              <a:buSzPct val="100000"/>
              <a:buFont typeface="Lexend"/>
              <a:buChar char="●"/>
            </a:pPr>
            <a:r>
              <a:rPr lang="en" sz="1400">
                <a:latin typeface="Lexend"/>
                <a:ea typeface="Lexend"/>
                <a:cs typeface="Lexend"/>
                <a:sym typeface="Lexend"/>
              </a:rPr>
              <a:t>Finding and recommending one song out of hundreds of millions of them is a very hard thing to do </a:t>
            </a:r>
            <a:endParaRPr sz="1400">
              <a:latin typeface="Lexend"/>
              <a:ea typeface="Lexend"/>
              <a:cs typeface="Lexend"/>
              <a:sym typeface="Lexend"/>
            </a:endParaRPr>
          </a:p>
          <a:p>
            <a:pPr indent="0" lvl="0" marL="457200" rtl="0" algn="l">
              <a:spcBef>
                <a:spcPts val="1200"/>
              </a:spcBef>
              <a:spcAft>
                <a:spcPts val="0"/>
              </a:spcAft>
              <a:buNone/>
            </a:pPr>
            <a:r>
              <a:t/>
            </a:r>
            <a:endParaRPr sz="1400">
              <a:latin typeface="Lexend"/>
              <a:ea typeface="Lexend"/>
              <a:cs typeface="Lexend"/>
              <a:sym typeface="Lexend"/>
            </a:endParaRPr>
          </a:p>
          <a:p>
            <a:pPr indent="-304165" lvl="0" marL="457200" rtl="0" algn="l">
              <a:spcBef>
                <a:spcPts val="1200"/>
              </a:spcBef>
              <a:spcAft>
                <a:spcPts val="0"/>
              </a:spcAft>
              <a:buSzPct val="100000"/>
              <a:buFont typeface="Lexend"/>
              <a:buChar char="●"/>
            </a:pPr>
            <a:r>
              <a:rPr lang="en" sz="1400">
                <a:latin typeface="Lexend"/>
                <a:ea typeface="Lexend"/>
                <a:cs typeface="Lexend"/>
                <a:sym typeface="Lexend"/>
              </a:rPr>
              <a:t>Giving accurate suggestions solves a customer’s problem of finding music that they enjoy without them having to listen to millions of songs </a:t>
            </a:r>
            <a:endParaRPr sz="1400">
              <a:latin typeface="Lexend"/>
              <a:ea typeface="Lexend"/>
              <a:cs typeface="Lexend"/>
              <a:sym typeface="Lexend"/>
            </a:endParaRPr>
          </a:p>
          <a:p>
            <a:pPr indent="0" lvl="0" marL="0" rtl="0" algn="l">
              <a:spcBef>
                <a:spcPts val="1200"/>
              </a:spcBef>
              <a:spcAft>
                <a:spcPts val="1200"/>
              </a:spcAft>
              <a:buNone/>
            </a:pPr>
            <a:r>
              <a:t/>
            </a:r>
            <a:endParaRPr/>
          </a:p>
        </p:txBody>
      </p:sp>
      <p:pic>
        <p:nvPicPr>
          <p:cNvPr id="100" name="Google Shape;100;p17"/>
          <p:cNvPicPr preferRelativeResize="0"/>
          <p:nvPr/>
        </p:nvPicPr>
        <p:blipFill>
          <a:blip r:embed="rId3">
            <a:alphaModFix/>
          </a:blip>
          <a:stretch>
            <a:fillRect/>
          </a:stretch>
        </p:blipFill>
        <p:spPr>
          <a:xfrm>
            <a:off x="5838325" y="3041975"/>
            <a:ext cx="3000899" cy="1875549"/>
          </a:xfrm>
          <a:prstGeom prst="rect">
            <a:avLst/>
          </a:prstGeom>
          <a:noFill/>
          <a:ln>
            <a:noFill/>
          </a:ln>
        </p:spPr>
      </p:pic>
      <p:pic>
        <p:nvPicPr>
          <p:cNvPr id="101" name="Google Shape;101;p17"/>
          <p:cNvPicPr preferRelativeResize="0"/>
          <p:nvPr/>
        </p:nvPicPr>
        <p:blipFill>
          <a:blip r:embed="rId4">
            <a:alphaModFix/>
          </a:blip>
          <a:stretch>
            <a:fillRect/>
          </a:stretch>
        </p:blipFill>
        <p:spPr>
          <a:xfrm>
            <a:off x="5838338" y="1030900"/>
            <a:ext cx="3000873" cy="1875546"/>
          </a:xfrm>
          <a:prstGeom prst="rect">
            <a:avLst/>
          </a:prstGeom>
          <a:noFill/>
          <a:ln>
            <a:noFill/>
          </a:ln>
        </p:spPr>
      </p:pic>
      <p:sp>
        <p:nvSpPr>
          <p:cNvPr id="102" name="Google Shape;102;p17"/>
          <p:cNvSpPr/>
          <p:nvPr/>
        </p:nvSpPr>
        <p:spPr>
          <a:xfrm>
            <a:off x="0" y="4994750"/>
            <a:ext cx="91563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a:off x="2257425" y="746575"/>
            <a:ext cx="46230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p:nvPr/>
        </p:nvSpPr>
        <p:spPr>
          <a:xfrm>
            <a:off x="6013000" y="1189200"/>
            <a:ext cx="2765100" cy="2765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txBox="1"/>
          <p:nvPr>
            <p:ph type="title"/>
          </p:nvPr>
        </p:nvSpPr>
        <p:spPr>
          <a:xfrm>
            <a:off x="2418750" y="378425"/>
            <a:ext cx="47964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latin typeface="Poppins"/>
                <a:ea typeface="Poppins"/>
                <a:cs typeface="Poppins"/>
                <a:sym typeface="Poppins"/>
              </a:rPr>
              <a:t>Variables Cont’d</a:t>
            </a:r>
            <a:endParaRPr b="1">
              <a:latin typeface="Poppins"/>
              <a:ea typeface="Poppins"/>
              <a:cs typeface="Poppins"/>
              <a:sym typeface="Poppins"/>
            </a:endParaRPr>
          </a:p>
        </p:txBody>
      </p:sp>
      <p:sp>
        <p:nvSpPr>
          <p:cNvPr id="110" name="Google Shape;110;p18"/>
          <p:cNvSpPr txBox="1"/>
          <p:nvPr>
            <p:ph idx="1" type="body"/>
          </p:nvPr>
        </p:nvSpPr>
        <p:spPr>
          <a:xfrm>
            <a:off x="311700" y="1232825"/>
            <a:ext cx="5334000" cy="3426900"/>
          </a:xfrm>
          <a:prstGeom prst="rect">
            <a:avLst/>
          </a:prstGeom>
        </p:spPr>
        <p:txBody>
          <a:bodyPr anchorCtr="0" anchor="t" bIns="91425" lIns="91425" spcFirstLastPara="1" rIns="91425" wrap="square" tIns="91425">
            <a:normAutofit fontScale="25000" lnSpcReduction="20000"/>
          </a:bodyPr>
          <a:lstStyle/>
          <a:p>
            <a:pPr indent="-304800" lvl="0" marL="457200" rtl="0" algn="l">
              <a:spcBef>
                <a:spcPts val="0"/>
              </a:spcBef>
              <a:spcAft>
                <a:spcPts val="0"/>
              </a:spcAft>
              <a:buSzPct val="100000"/>
              <a:buFont typeface="Lexend"/>
              <a:buChar char="●"/>
            </a:pPr>
            <a:r>
              <a:rPr lang="en" sz="4800">
                <a:latin typeface="Lexend"/>
                <a:ea typeface="Lexend"/>
                <a:cs typeface="Lexend"/>
                <a:sym typeface="Lexend"/>
              </a:rPr>
              <a:t>For Spotify to have a sustainable </a:t>
            </a:r>
            <a:r>
              <a:rPr lang="en" sz="4800">
                <a:latin typeface="Lexend"/>
                <a:ea typeface="Lexend"/>
                <a:cs typeface="Lexend"/>
                <a:sym typeface="Lexend"/>
              </a:rPr>
              <a:t>business</a:t>
            </a:r>
            <a:r>
              <a:rPr lang="en" sz="4800">
                <a:latin typeface="Lexend"/>
                <a:ea typeface="Lexend"/>
                <a:cs typeface="Lexend"/>
                <a:sym typeface="Lexend"/>
              </a:rPr>
              <a:t> model and lifelong customer retention </a:t>
            </a:r>
            <a:endParaRPr sz="4800">
              <a:latin typeface="Lexend"/>
              <a:ea typeface="Lexend"/>
              <a:cs typeface="Lexend"/>
              <a:sym typeface="Lexend"/>
            </a:endParaRPr>
          </a:p>
          <a:p>
            <a:pPr indent="-304800" lvl="1" marL="914400" rtl="0" algn="l">
              <a:spcBef>
                <a:spcPts val="0"/>
              </a:spcBef>
              <a:spcAft>
                <a:spcPts val="0"/>
              </a:spcAft>
              <a:buSzPct val="100000"/>
              <a:buFont typeface="Lexend"/>
              <a:buChar char="○"/>
            </a:pPr>
            <a:r>
              <a:rPr lang="en" sz="4800">
                <a:latin typeface="Lexend"/>
                <a:ea typeface="Lexend"/>
                <a:cs typeface="Lexend"/>
                <a:sym typeface="Lexend"/>
              </a:rPr>
              <a:t>The app needs to be able to have a regular flow of new </a:t>
            </a:r>
            <a:r>
              <a:rPr lang="en" sz="4800">
                <a:latin typeface="Lexend"/>
                <a:ea typeface="Lexend"/>
                <a:cs typeface="Lexend"/>
                <a:sym typeface="Lexend"/>
              </a:rPr>
              <a:t>recommendations</a:t>
            </a:r>
            <a:r>
              <a:rPr lang="en" sz="4800">
                <a:latin typeface="Lexend"/>
                <a:ea typeface="Lexend"/>
                <a:cs typeface="Lexend"/>
                <a:sym typeface="Lexend"/>
              </a:rPr>
              <a:t> for its users</a:t>
            </a:r>
            <a:endParaRPr sz="4800">
              <a:latin typeface="Lexend"/>
              <a:ea typeface="Lexend"/>
              <a:cs typeface="Lexend"/>
              <a:sym typeface="Lexend"/>
            </a:endParaRPr>
          </a:p>
          <a:p>
            <a:pPr indent="0" lvl="0" marL="457200" rtl="0" algn="l">
              <a:spcBef>
                <a:spcPts val="1200"/>
              </a:spcBef>
              <a:spcAft>
                <a:spcPts val="0"/>
              </a:spcAft>
              <a:buNone/>
            </a:pPr>
            <a:r>
              <a:t/>
            </a:r>
            <a:endParaRPr sz="4800">
              <a:latin typeface="Lexend"/>
              <a:ea typeface="Lexend"/>
              <a:cs typeface="Lexend"/>
              <a:sym typeface="Lexend"/>
            </a:endParaRPr>
          </a:p>
          <a:p>
            <a:pPr indent="-304800" lvl="0" marL="457200" rtl="0" algn="l">
              <a:spcBef>
                <a:spcPts val="1200"/>
              </a:spcBef>
              <a:spcAft>
                <a:spcPts val="0"/>
              </a:spcAft>
              <a:buSzPct val="100000"/>
              <a:buFont typeface="Lexend"/>
              <a:buChar char="●"/>
            </a:pPr>
            <a:r>
              <a:rPr lang="en" sz="4800">
                <a:latin typeface="Lexend"/>
                <a:ea typeface="Lexend"/>
                <a:cs typeface="Lexend"/>
                <a:sym typeface="Lexend"/>
              </a:rPr>
              <a:t>One way the app does this is by encouraging users to use its exploration features to enjoy</a:t>
            </a:r>
            <a:r>
              <a:rPr lang="en" sz="4800">
                <a:latin typeface="Lexend"/>
                <a:ea typeface="Lexend"/>
                <a:cs typeface="Lexend"/>
                <a:sym typeface="Lexend"/>
              </a:rPr>
              <a:t> new experiences</a:t>
            </a:r>
            <a:endParaRPr sz="4800">
              <a:latin typeface="Lexend"/>
              <a:ea typeface="Lexend"/>
              <a:cs typeface="Lexend"/>
              <a:sym typeface="Lexend"/>
            </a:endParaRPr>
          </a:p>
          <a:p>
            <a:pPr indent="-304800" lvl="1" marL="914400" rtl="0" algn="l">
              <a:spcBef>
                <a:spcPts val="0"/>
              </a:spcBef>
              <a:spcAft>
                <a:spcPts val="0"/>
              </a:spcAft>
              <a:buSzPct val="100000"/>
              <a:buFont typeface="Lexend"/>
              <a:buChar char="○"/>
            </a:pPr>
            <a:r>
              <a:rPr lang="en" sz="4800">
                <a:latin typeface="Lexend"/>
                <a:ea typeface="Lexend"/>
                <a:cs typeface="Lexend"/>
                <a:sym typeface="Lexend"/>
              </a:rPr>
              <a:t>Spotify’s algorithm also tries to</a:t>
            </a:r>
            <a:r>
              <a:rPr lang="en" sz="4800">
                <a:latin typeface="Lexend"/>
                <a:ea typeface="Lexend"/>
                <a:cs typeface="Lexend"/>
                <a:sym typeface="Lexend"/>
              </a:rPr>
              <a:t> bring users more of the familiar content they are used to at the same time</a:t>
            </a:r>
            <a:endParaRPr sz="4800">
              <a:latin typeface="Lexend"/>
              <a:ea typeface="Lexend"/>
              <a:cs typeface="Lexend"/>
              <a:sym typeface="Lexend"/>
            </a:endParaRPr>
          </a:p>
          <a:p>
            <a:pPr indent="0" lvl="0" marL="457200" rtl="0" algn="l">
              <a:spcBef>
                <a:spcPts val="1200"/>
              </a:spcBef>
              <a:spcAft>
                <a:spcPts val="0"/>
              </a:spcAft>
              <a:buNone/>
            </a:pPr>
            <a:r>
              <a:rPr lang="en" sz="4800">
                <a:latin typeface="Lexend"/>
                <a:ea typeface="Lexend"/>
                <a:cs typeface="Lexend"/>
                <a:sym typeface="Lexend"/>
              </a:rPr>
              <a:t>  </a:t>
            </a:r>
            <a:endParaRPr sz="4800">
              <a:latin typeface="Lexend"/>
              <a:ea typeface="Lexend"/>
              <a:cs typeface="Lexend"/>
              <a:sym typeface="Lexend"/>
            </a:endParaRPr>
          </a:p>
          <a:p>
            <a:pPr indent="-304800" lvl="0" marL="457200" rtl="0" algn="l">
              <a:spcBef>
                <a:spcPts val="1200"/>
              </a:spcBef>
              <a:spcAft>
                <a:spcPts val="0"/>
              </a:spcAft>
              <a:buSzPct val="100000"/>
              <a:buFont typeface="Lexend"/>
              <a:buChar char="●"/>
            </a:pPr>
            <a:r>
              <a:rPr lang="en" sz="4800">
                <a:latin typeface="Lexend"/>
                <a:ea typeface="Lexend"/>
                <a:cs typeface="Lexend"/>
                <a:sym typeface="Lexend"/>
              </a:rPr>
              <a:t>“If you let search decide what people listen to, they don’t diversify as much,” “You have to recommend and nudge users into new things.”</a:t>
            </a:r>
            <a:endParaRPr sz="4800">
              <a:latin typeface="Lexend"/>
              <a:ea typeface="Lexend"/>
              <a:cs typeface="Lexend"/>
              <a:sym typeface="Lexend"/>
            </a:endParaRPr>
          </a:p>
          <a:p>
            <a:pPr indent="0" lvl="0" marL="457200" rtl="0" algn="l">
              <a:spcBef>
                <a:spcPts val="1200"/>
              </a:spcBef>
              <a:spcAft>
                <a:spcPts val="0"/>
              </a:spcAft>
              <a:buNone/>
            </a:pPr>
            <a:r>
              <a:rPr lang="en" sz="4800">
                <a:latin typeface="Lexend"/>
                <a:ea typeface="Lexend"/>
                <a:cs typeface="Lexend"/>
                <a:sym typeface="Lexend"/>
              </a:rPr>
              <a:t> - </a:t>
            </a:r>
            <a:r>
              <a:rPr lang="en" sz="4800">
                <a:latin typeface="Lexend"/>
                <a:ea typeface="Lexend"/>
                <a:cs typeface="Lexend"/>
                <a:sym typeface="Lexend"/>
              </a:rPr>
              <a:t> Tony Jebara, Head of machine learning at Spotify </a:t>
            </a:r>
            <a:endParaRPr sz="4800">
              <a:latin typeface="Lexend"/>
              <a:ea typeface="Lexend"/>
              <a:cs typeface="Lexend"/>
              <a:sym typeface="Lexend"/>
            </a:endParaRPr>
          </a:p>
          <a:p>
            <a:pPr indent="0" lvl="0" marL="0" rtl="0" algn="l">
              <a:spcBef>
                <a:spcPts val="1200"/>
              </a:spcBef>
              <a:spcAft>
                <a:spcPts val="1200"/>
              </a:spcAft>
              <a:buNone/>
            </a:pPr>
            <a:r>
              <a:t/>
            </a:r>
            <a:endParaRPr sz="1150">
              <a:latin typeface="Roboto"/>
              <a:ea typeface="Roboto"/>
              <a:cs typeface="Roboto"/>
              <a:sym typeface="Roboto"/>
            </a:endParaRPr>
          </a:p>
        </p:txBody>
      </p:sp>
      <p:pic>
        <p:nvPicPr>
          <p:cNvPr id="111" name="Google Shape;111;p18"/>
          <p:cNvPicPr preferRelativeResize="0"/>
          <p:nvPr/>
        </p:nvPicPr>
        <p:blipFill>
          <a:blip r:embed="rId3">
            <a:alphaModFix/>
          </a:blip>
          <a:stretch>
            <a:fillRect/>
          </a:stretch>
        </p:blipFill>
        <p:spPr>
          <a:xfrm>
            <a:off x="5921175" y="1292525"/>
            <a:ext cx="2765050" cy="2765050"/>
          </a:xfrm>
          <a:prstGeom prst="rect">
            <a:avLst/>
          </a:prstGeom>
          <a:noFill/>
          <a:ln>
            <a:noFill/>
          </a:ln>
        </p:spPr>
      </p:pic>
      <p:sp>
        <p:nvSpPr>
          <p:cNvPr id="112" name="Google Shape;112;p18"/>
          <p:cNvSpPr/>
          <p:nvPr/>
        </p:nvSpPr>
        <p:spPr>
          <a:xfrm>
            <a:off x="0" y="4994750"/>
            <a:ext cx="91563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3094275" y="901725"/>
            <a:ext cx="34902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93950"/>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Poppins"/>
                <a:ea typeface="Poppins"/>
                <a:cs typeface="Poppins"/>
                <a:sym typeface="Poppins"/>
              </a:rPr>
              <a:t>Data Collection</a:t>
            </a:r>
            <a:endParaRPr b="1">
              <a:latin typeface="Poppins"/>
              <a:ea typeface="Poppins"/>
              <a:cs typeface="Poppins"/>
              <a:sym typeface="Poppins"/>
            </a:endParaRPr>
          </a:p>
        </p:txBody>
      </p:sp>
      <p:sp>
        <p:nvSpPr>
          <p:cNvPr id="119" name="Google Shape;119;p19"/>
          <p:cNvSpPr txBox="1"/>
          <p:nvPr>
            <p:ph idx="1" type="body"/>
          </p:nvPr>
        </p:nvSpPr>
        <p:spPr>
          <a:xfrm>
            <a:off x="93900" y="720750"/>
            <a:ext cx="4949700" cy="4242600"/>
          </a:xfrm>
          <a:prstGeom prst="rect">
            <a:avLst/>
          </a:prstGeom>
        </p:spPr>
        <p:txBody>
          <a:bodyPr anchorCtr="0" anchor="t" bIns="91425" lIns="91425" spcFirstLastPara="1" rIns="91425" wrap="square" tIns="91425">
            <a:noAutofit/>
          </a:bodyPr>
          <a:lstStyle/>
          <a:p>
            <a:pPr indent="-302260" lvl="0" marL="457200" rtl="0" algn="l">
              <a:lnSpc>
                <a:spcPct val="95000"/>
              </a:lnSpc>
              <a:spcBef>
                <a:spcPts val="0"/>
              </a:spcBef>
              <a:spcAft>
                <a:spcPts val="0"/>
              </a:spcAft>
              <a:buSzPts val="1160"/>
              <a:buFont typeface="Lexend"/>
              <a:buChar char="●"/>
            </a:pPr>
            <a:r>
              <a:rPr lang="en" sz="1160">
                <a:latin typeface="Lexend"/>
                <a:ea typeface="Lexend"/>
                <a:cs typeface="Lexend"/>
                <a:sym typeface="Lexend"/>
              </a:rPr>
              <a:t>Internal Data</a:t>
            </a:r>
            <a:r>
              <a:rPr lang="en" sz="1160">
                <a:latin typeface="Lexend"/>
                <a:ea typeface="Lexend"/>
                <a:cs typeface="Lexend"/>
                <a:sym typeface="Lexend"/>
              </a:rPr>
              <a:t>: </a:t>
            </a:r>
            <a:endParaRPr sz="1160">
              <a:latin typeface="Lexend"/>
              <a:ea typeface="Lexend"/>
              <a:cs typeface="Lexend"/>
              <a:sym typeface="Lexend"/>
            </a:endParaRPr>
          </a:p>
          <a:p>
            <a:pPr indent="-302260" lvl="1" marL="914400" rtl="0" algn="l">
              <a:lnSpc>
                <a:spcPct val="95000"/>
              </a:lnSpc>
              <a:spcBef>
                <a:spcPts val="0"/>
              </a:spcBef>
              <a:spcAft>
                <a:spcPts val="0"/>
              </a:spcAft>
              <a:buSzPts val="1160"/>
              <a:buFont typeface="Lexend"/>
              <a:buChar char="○"/>
            </a:pPr>
            <a:r>
              <a:rPr lang="en" sz="1160">
                <a:latin typeface="Lexend"/>
                <a:ea typeface="Lexend"/>
                <a:cs typeface="Lexend"/>
                <a:sym typeface="Lexend"/>
              </a:rPr>
              <a:t>Artist Data : Song Name, Description, Genre, Images, Lyrics, and Song Files</a:t>
            </a:r>
            <a:endParaRPr sz="1160">
              <a:latin typeface="Lexend"/>
              <a:ea typeface="Lexend"/>
              <a:cs typeface="Lexend"/>
              <a:sym typeface="Lexend"/>
            </a:endParaRPr>
          </a:p>
          <a:p>
            <a:pPr indent="-302260" lvl="1" marL="914400" rtl="0" algn="l">
              <a:lnSpc>
                <a:spcPct val="95000"/>
              </a:lnSpc>
              <a:spcBef>
                <a:spcPts val="0"/>
              </a:spcBef>
              <a:spcAft>
                <a:spcPts val="0"/>
              </a:spcAft>
              <a:buSzPts val="1160"/>
              <a:buFont typeface="Lexend"/>
              <a:buChar char="○"/>
            </a:pPr>
            <a:r>
              <a:rPr lang="en" sz="1160">
                <a:latin typeface="Lexend"/>
                <a:ea typeface="Lexend"/>
                <a:cs typeface="Lexend"/>
                <a:sym typeface="Lexend"/>
              </a:rPr>
              <a:t>Consumer Data: Listening History, Skipped Songs, Song Frequency, Playlist Stored, Music Downloaded, and Social Interactions</a:t>
            </a:r>
            <a:endParaRPr sz="1160">
              <a:latin typeface="Lexend"/>
              <a:ea typeface="Lexend"/>
              <a:cs typeface="Lexend"/>
              <a:sym typeface="Lexend"/>
            </a:endParaRPr>
          </a:p>
          <a:p>
            <a:pPr indent="0" lvl="0" marL="914400" rtl="0" algn="l">
              <a:lnSpc>
                <a:spcPct val="95000"/>
              </a:lnSpc>
              <a:spcBef>
                <a:spcPts val="1200"/>
              </a:spcBef>
              <a:spcAft>
                <a:spcPts val="0"/>
              </a:spcAft>
              <a:buNone/>
            </a:pPr>
            <a:r>
              <a:t/>
            </a:r>
            <a:endParaRPr sz="1160">
              <a:latin typeface="Lexend"/>
              <a:ea typeface="Lexend"/>
              <a:cs typeface="Lexend"/>
              <a:sym typeface="Lexend"/>
            </a:endParaRPr>
          </a:p>
          <a:p>
            <a:pPr indent="-302260" lvl="0" marL="457200" rtl="0" algn="l">
              <a:lnSpc>
                <a:spcPct val="95000"/>
              </a:lnSpc>
              <a:spcBef>
                <a:spcPts val="1200"/>
              </a:spcBef>
              <a:spcAft>
                <a:spcPts val="0"/>
              </a:spcAft>
              <a:buSzPts val="1160"/>
              <a:buFont typeface="Lexend"/>
              <a:buChar char="●"/>
            </a:pPr>
            <a:r>
              <a:rPr lang="en" sz="1160">
                <a:latin typeface="Lexend"/>
                <a:ea typeface="Lexend"/>
                <a:cs typeface="Lexend"/>
                <a:sym typeface="Lexend"/>
              </a:rPr>
              <a:t>External Data:</a:t>
            </a:r>
            <a:endParaRPr sz="1160">
              <a:latin typeface="Lexend"/>
              <a:ea typeface="Lexend"/>
              <a:cs typeface="Lexend"/>
              <a:sym typeface="Lexend"/>
            </a:endParaRPr>
          </a:p>
          <a:p>
            <a:pPr indent="-302260" lvl="1" marL="914400" rtl="0" algn="l">
              <a:lnSpc>
                <a:spcPct val="95000"/>
              </a:lnSpc>
              <a:spcBef>
                <a:spcPts val="0"/>
              </a:spcBef>
              <a:spcAft>
                <a:spcPts val="0"/>
              </a:spcAft>
              <a:buSzPts val="1160"/>
              <a:buFont typeface="Lexend"/>
              <a:buChar char="○"/>
            </a:pPr>
            <a:r>
              <a:rPr lang="en" sz="1160">
                <a:latin typeface="Lexend"/>
                <a:ea typeface="Lexend"/>
                <a:cs typeface="Lexend"/>
                <a:sym typeface="Lexend"/>
              </a:rPr>
              <a:t>Articles, Blog Posts, and Other Text Data About Songs/Artists</a:t>
            </a:r>
            <a:endParaRPr sz="1160">
              <a:latin typeface="Lexend"/>
              <a:ea typeface="Lexend"/>
              <a:cs typeface="Lexend"/>
              <a:sym typeface="Lexend"/>
            </a:endParaRPr>
          </a:p>
          <a:p>
            <a:pPr indent="0" lvl="0" marL="457200" rtl="0" algn="l">
              <a:lnSpc>
                <a:spcPct val="95000"/>
              </a:lnSpc>
              <a:spcBef>
                <a:spcPts val="1200"/>
              </a:spcBef>
              <a:spcAft>
                <a:spcPts val="0"/>
              </a:spcAft>
              <a:buSzPts val="440"/>
              <a:buNone/>
            </a:pPr>
            <a:r>
              <a:t/>
            </a:r>
            <a:endParaRPr sz="1160">
              <a:latin typeface="Lexend"/>
              <a:ea typeface="Lexend"/>
              <a:cs typeface="Lexend"/>
              <a:sym typeface="Lexend"/>
            </a:endParaRPr>
          </a:p>
          <a:p>
            <a:pPr indent="-302260" lvl="0" marL="457200" rtl="0" algn="l">
              <a:lnSpc>
                <a:spcPct val="95000"/>
              </a:lnSpc>
              <a:spcBef>
                <a:spcPts val="1200"/>
              </a:spcBef>
              <a:spcAft>
                <a:spcPts val="0"/>
              </a:spcAft>
              <a:buSzPts val="1160"/>
              <a:buFont typeface="Lexend"/>
              <a:buChar char="●"/>
            </a:pPr>
            <a:r>
              <a:rPr lang="en" sz="1160">
                <a:latin typeface="Lexend"/>
                <a:ea typeface="Lexend"/>
                <a:cs typeface="Lexend"/>
                <a:sym typeface="Lexend"/>
              </a:rPr>
              <a:t>3 Musical Intelligence</a:t>
            </a:r>
            <a:endParaRPr sz="1160">
              <a:latin typeface="Lexend"/>
              <a:ea typeface="Lexend"/>
              <a:cs typeface="Lexend"/>
              <a:sym typeface="Lexend"/>
            </a:endParaRPr>
          </a:p>
          <a:p>
            <a:pPr indent="-302260" lvl="1" marL="914400" rtl="0" algn="l">
              <a:lnSpc>
                <a:spcPct val="95000"/>
              </a:lnSpc>
              <a:spcBef>
                <a:spcPts val="0"/>
              </a:spcBef>
              <a:spcAft>
                <a:spcPts val="0"/>
              </a:spcAft>
              <a:buSzPts val="1160"/>
              <a:buFont typeface="Lexend"/>
              <a:buChar char="○"/>
            </a:pPr>
            <a:r>
              <a:rPr lang="en" sz="1160">
                <a:latin typeface="Lexend"/>
                <a:ea typeface="Lexend"/>
                <a:cs typeface="Lexend"/>
                <a:sym typeface="Lexend"/>
              </a:rPr>
              <a:t>Echonest (Over 1 Billard of Data)</a:t>
            </a:r>
            <a:endParaRPr sz="1160">
              <a:latin typeface="Lexend"/>
              <a:ea typeface="Lexend"/>
              <a:cs typeface="Lexend"/>
              <a:sym typeface="Lexend"/>
            </a:endParaRPr>
          </a:p>
          <a:p>
            <a:pPr indent="-302260" lvl="1" marL="914400" rtl="0" algn="l">
              <a:lnSpc>
                <a:spcPct val="95000"/>
              </a:lnSpc>
              <a:spcBef>
                <a:spcPts val="0"/>
              </a:spcBef>
              <a:spcAft>
                <a:spcPts val="0"/>
              </a:spcAft>
              <a:buSzPts val="1160"/>
              <a:buFont typeface="Lexend"/>
              <a:buChar char="○"/>
            </a:pPr>
            <a:r>
              <a:rPr lang="en" sz="1160">
                <a:latin typeface="Lexend"/>
                <a:ea typeface="Lexend"/>
                <a:cs typeface="Lexend"/>
                <a:sym typeface="Lexend"/>
              </a:rPr>
              <a:t>Seed Scientific (Data Analysis and Analytics </a:t>
            </a:r>
            <a:r>
              <a:rPr lang="en" sz="1160">
                <a:latin typeface="Lexend"/>
                <a:ea typeface="Lexend"/>
                <a:cs typeface="Lexend"/>
                <a:sym typeface="Lexend"/>
              </a:rPr>
              <a:t>Consultancy</a:t>
            </a:r>
            <a:r>
              <a:rPr lang="en" sz="1160">
                <a:latin typeface="Lexend"/>
                <a:ea typeface="Lexend"/>
                <a:cs typeface="Lexend"/>
                <a:sym typeface="Lexend"/>
              </a:rPr>
              <a:t>) </a:t>
            </a:r>
            <a:endParaRPr sz="1160">
              <a:latin typeface="Lexend"/>
              <a:ea typeface="Lexend"/>
              <a:cs typeface="Lexend"/>
              <a:sym typeface="Lexend"/>
            </a:endParaRPr>
          </a:p>
          <a:p>
            <a:pPr indent="-302260" lvl="1" marL="914400" rtl="0" algn="l">
              <a:lnSpc>
                <a:spcPct val="95000"/>
              </a:lnSpc>
              <a:spcBef>
                <a:spcPts val="0"/>
              </a:spcBef>
              <a:spcAft>
                <a:spcPts val="0"/>
              </a:spcAft>
              <a:buSzPts val="1160"/>
              <a:buFont typeface="Lexend"/>
              <a:buChar char="○"/>
            </a:pPr>
            <a:r>
              <a:rPr lang="en" sz="1160">
                <a:latin typeface="Lexend"/>
                <a:ea typeface="Lexend"/>
                <a:cs typeface="Lexend"/>
                <a:sym typeface="Lexend"/>
              </a:rPr>
              <a:t>Sonalytic (Audio Detection Startup) </a:t>
            </a:r>
            <a:endParaRPr sz="1160">
              <a:latin typeface="Lexend"/>
              <a:ea typeface="Lexend"/>
              <a:cs typeface="Lexend"/>
              <a:sym typeface="Lexend"/>
            </a:endParaRPr>
          </a:p>
          <a:p>
            <a:pPr indent="0" lvl="0" marL="457200" rtl="0" algn="l">
              <a:lnSpc>
                <a:spcPct val="95000"/>
              </a:lnSpc>
              <a:spcBef>
                <a:spcPts val="1200"/>
              </a:spcBef>
              <a:spcAft>
                <a:spcPts val="0"/>
              </a:spcAft>
              <a:buSzPts val="440"/>
              <a:buNone/>
            </a:pPr>
            <a:r>
              <a:t/>
            </a:r>
            <a:endParaRPr sz="1160">
              <a:latin typeface="Lexend"/>
              <a:ea typeface="Lexend"/>
              <a:cs typeface="Lexend"/>
              <a:sym typeface="Lexend"/>
            </a:endParaRPr>
          </a:p>
          <a:p>
            <a:pPr indent="-302260" lvl="0" marL="457200" rtl="0" algn="l">
              <a:lnSpc>
                <a:spcPct val="95000"/>
              </a:lnSpc>
              <a:spcBef>
                <a:spcPts val="1200"/>
              </a:spcBef>
              <a:spcAft>
                <a:spcPts val="0"/>
              </a:spcAft>
              <a:buSzPts val="1160"/>
              <a:buFont typeface="Lexend"/>
              <a:buChar char="●"/>
            </a:pPr>
            <a:r>
              <a:rPr lang="en" sz="1160">
                <a:latin typeface="Lexend"/>
                <a:ea typeface="Lexend"/>
                <a:cs typeface="Lexend"/>
                <a:sym typeface="Lexend"/>
              </a:rPr>
              <a:t>This data is then used to train models to learn what the users tastes are  </a:t>
            </a:r>
            <a:endParaRPr sz="1160">
              <a:latin typeface="Lexend"/>
              <a:ea typeface="Lexend"/>
              <a:cs typeface="Lexend"/>
              <a:sym typeface="Lexend"/>
            </a:endParaRPr>
          </a:p>
        </p:txBody>
      </p:sp>
      <p:sp>
        <p:nvSpPr>
          <p:cNvPr id="120" name="Google Shape;120;p19"/>
          <p:cNvSpPr/>
          <p:nvPr/>
        </p:nvSpPr>
        <p:spPr>
          <a:xfrm>
            <a:off x="0" y="4994750"/>
            <a:ext cx="91563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19"/>
          <p:cNvPicPr preferRelativeResize="0"/>
          <p:nvPr/>
        </p:nvPicPr>
        <p:blipFill>
          <a:blip r:embed="rId3">
            <a:alphaModFix/>
          </a:blip>
          <a:stretch>
            <a:fillRect/>
          </a:stretch>
        </p:blipFill>
        <p:spPr>
          <a:xfrm>
            <a:off x="5043600" y="1504313"/>
            <a:ext cx="4040649" cy="2216561"/>
          </a:xfrm>
          <a:prstGeom prst="rect">
            <a:avLst/>
          </a:prstGeom>
          <a:noFill/>
          <a:ln>
            <a:noFill/>
          </a:ln>
        </p:spPr>
      </p:pic>
      <p:sp>
        <p:nvSpPr>
          <p:cNvPr id="122" name="Google Shape;122;p19"/>
          <p:cNvSpPr/>
          <p:nvPr/>
        </p:nvSpPr>
        <p:spPr>
          <a:xfrm>
            <a:off x="3135075" y="558350"/>
            <a:ext cx="28983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00" y="32257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Poppins"/>
                <a:ea typeface="Poppins"/>
                <a:cs typeface="Poppins"/>
                <a:sym typeface="Poppins"/>
              </a:rPr>
              <a:t>Data Collection Cont’d</a:t>
            </a:r>
            <a:endParaRPr b="1">
              <a:latin typeface="Poppins"/>
              <a:ea typeface="Poppins"/>
              <a:cs typeface="Poppins"/>
              <a:sym typeface="Poppins"/>
            </a:endParaRPr>
          </a:p>
        </p:txBody>
      </p:sp>
      <p:sp>
        <p:nvSpPr>
          <p:cNvPr id="128" name="Google Shape;128;p20"/>
          <p:cNvSpPr txBox="1"/>
          <p:nvPr>
            <p:ph idx="1" type="body"/>
          </p:nvPr>
        </p:nvSpPr>
        <p:spPr>
          <a:xfrm>
            <a:off x="124500" y="1143000"/>
            <a:ext cx="5755800" cy="4000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Lexend"/>
              <a:buChar char="●"/>
            </a:pPr>
            <a:r>
              <a:rPr lang="en" sz="1200">
                <a:latin typeface="Lexend"/>
                <a:ea typeface="Lexend"/>
                <a:cs typeface="Lexend"/>
                <a:sym typeface="Lexend"/>
              </a:rPr>
              <a:t>Spotify has general user reaction classifications that are used to determine how well a song fits a user’s tastes</a:t>
            </a:r>
            <a:endParaRPr sz="1200">
              <a:latin typeface="Lexend"/>
              <a:ea typeface="Lexend"/>
              <a:cs typeface="Lexend"/>
              <a:sym typeface="Lexend"/>
            </a:endParaRPr>
          </a:p>
          <a:p>
            <a:pPr indent="0" lvl="0" marL="457200" rtl="0" algn="l">
              <a:lnSpc>
                <a:spcPct val="115000"/>
              </a:lnSpc>
              <a:spcBef>
                <a:spcPts val="1200"/>
              </a:spcBef>
              <a:spcAft>
                <a:spcPts val="0"/>
              </a:spcAft>
              <a:buNone/>
            </a:pPr>
            <a:r>
              <a:t/>
            </a:r>
            <a:endParaRPr sz="1200">
              <a:latin typeface="Lexend"/>
              <a:ea typeface="Lexend"/>
              <a:cs typeface="Lexend"/>
              <a:sym typeface="Lexend"/>
            </a:endParaRPr>
          </a:p>
          <a:p>
            <a:pPr indent="-304800" lvl="0" marL="457200" rtl="0" algn="l">
              <a:lnSpc>
                <a:spcPct val="115000"/>
              </a:lnSpc>
              <a:spcBef>
                <a:spcPts val="1200"/>
              </a:spcBef>
              <a:spcAft>
                <a:spcPts val="0"/>
              </a:spcAft>
              <a:buSzPts val="1200"/>
              <a:buFont typeface="Lexend"/>
              <a:buChar char="●"/>
            </a:pPr>
            <a:r>
              <a:rPr lang="en" sz="1200">
                <a:latin typeface="Lexend"/>
                <a:ea typeface="Lexend"/>
                <a:cs typeface="Lexend"/>
                <a:sym typeface="Lexend"/>
              </a:rPr>
              <a:t>These reactions are used in </a:t>
            </a:r>
            <a:r>
              <a:rPr lang="en" sz="1200">
                <a:latin typeface="Lexend"/>
                <a:ea typeface="Lexend"/>
                <a:cs typeface="Lexend"/>
                <a:sym typeface="Lexend"/>
              </a:rPr>
              <a:t>conjunction</a:t>
            </a:r>
            <a:r>
              <a:rPr lang="en" sz="1200">
                <a:latin typeface="Lexend"/>
                <a:ea typeface="Lexend"/>
                <a:cs typeface="Lexend"/>
                <a:sym typeface="Lexend"/>
              </a:rPr>
              <a:t> with the user’s “taste profile” (qualities of music/genres that Spotify’s AI assigns as being favored by a user) to find new songs to recommend</a:t>
            </a:r>
            <a:endParaRPr sz="1200">
              <a:latin typeface="Lexend"/>
              <a:ea typeface="Lexend"/>
              <a:cs typeface="Lexend"/>
              <a:sym typeface="Lexend"/>
            </a:endParaRPr>
          </a:p>
          <a:p>
            <a:pPr indent="-304800" lvl="1" marL="914400" rtl="0" algn="l">
              <a:lnSpc>
                <a:spcPct val="115000"/>
              </a:lnSpc>
              <a:spcBef>
                <a:spcPts val="0"/>
              </a:spcBef>
              <a:spcAft>
                <a:spcPts val="0"/>
              </a:spcAft>
              <a:buSzPts val="1200"/>
              <a:buFont typeface="Lexend"/>
              <a:buChar char="○"/>
            </a:pPr>
            <a:r>
              <a:rPr lang="en" sz="1200">
                <a:latin typeface="Lexend"/>
                <a:ea typeface="Lexend"/>
                <a:cs typeface="Lexend"/>
                <a:sym typeface="Lexend"/>
              </a:rPr>
              <a:t>A song being skipped shortly after starting logs a negative response</a:t>
            </a:r>
            <a:endParaRPr sz="1200">
              <a:latin typeface="Lexend"/>
              <a:ea typeface="Lexend"/>
              <a:cs typeface="Lexend"/>
              <a:sym typeface="Lexend"/>
            </a:endParaRPr>
          </a:p>
          <a:p>
            <a:pPr indent="-304800" lvl="1" marL="914400" rtl="0" algn="l">
              <a:lnSpc>
                <a:spcPct val="115000"/>
              </a:lnSpc>
              <a:spcBef>
                <a:spcPts val="0"/>
              </a:spcBef>
              <a:spcAft>
                <a:spcPts val="0"/>
              </a:spcAft>
              <a:buSzPts val="1200"/>
              <a:buFont typeface="Lexend"/>
              <a:buChar char="○"/>
            </a:pPr>
            <a:r>
              <a:rPr lang="en" sz="1200">
                <a:latin typeface="Lexend"/>
                <a:ea typeface="Lexend"/>
                <a:cs typeface="Lexend"/>
                <a:sym typeface="Lexend"/>
              </a:rPr>
              <a:t>A song playing to completion logs a positive response</a:t>
            </a:r>
            <a:endParaRPr sz="1200">
              <a:latin typeface="Lexend"/>
              <a:ea typeface="Lexend"/>
              <a:cs typeface="Lexend"/>
              <a:sym typeface="Lexend"/>
            </a:endParaRPr>
          </a:p>
          <a:p>
            <a:pPr indent="0" lvl="0" marL="914400" rtl="0" algn="l">
              <a:lnSpc>
                <a:spcPct val="115000"/>
              </a:lnSpc>
              <a:spcBef>
                <a:spcPts val="1200"/>
              </a:spcBef>
              <a:spcAft>
                <a:spcPts val="0"/>
              </a:spcAft>
              <a:buNone/>
            </a:pPr>
            <a:r>
              <a:t/>
            </a:r>
            <a:endParaRPr sz="1200">
              <a:latin typeface="Lexend"/>
              <a:ea typeface="Lexend"/>
              <a:cs typeface="Lexend"/>
              <a:sym typeface="Lexend"/>
            </a:endParaRPr>
          </a:p>
          <a:p>
            <a:pPr indent="-304800" lvl="0" marL="457200" rtl="0" algn="l">
              <a:lnSpc>
                <a:spcPct val="95000"/>
              </a:lnSpc>
              <a:spcBef>
                <a:spcPts val="1200"/>
              </a:spcBef>
              <a:spcAft>
                <a:spcPts val="0"/>
              </a:spcAft>
              <a:buSzPts val="1200"/>
              <a:buFont typeface="Lexend"/>
              <a:buChar char="●"/>
            </a:pPr>
            <a:r>
              <a:rPr lang="en" sz="1200">
                <a:latin typeface="Lexend"/>
                <a:ea typeface="Lexend"/>
                <a:cs typeface="Lexend"/>
                <a:sym typeface="Lexend"/>
              </a:rPr>
              <a:t>“We think that personalization should deliver a lifetime of content rather than optimize for the next click”- Tony Jebara Head of Machine learning at Spotify </a:t>
            </a:r>
            <a:endParaRPr sz="1200">
              <a:latin typeface="Lexend"/>
              <a:ea typeface="Lexend"/>
              <a:cs typeface="Lexend"/>
              <a:sym typeface="Lexend"/>
            </a:endParaRPr>
          </a:p>
        </p:txBody>
      </p:sp>
      <p:pic>
        <p:nvPicPr>
          <p:cNvPr id="129" name="Google Shape;129;p20"/>
          <p:cNvPicPr preferRelativeResize="0"/>
          <p:nvPr/>
        </p:nvPicPr>
        <p:blipFill>
          <a:blip r:embed="rId3">
            <a:alphaModFix/>
          </a:blip>
          <a:stretch>
            <a:fillRect/>
          </a:stretch>
        </p:blipFill>
        <p:spPr>
          <a:xfrm>
            <a:off x="5952875" y="2031338"/>
            <a:ext cx="3191125" cy="1787025"/>
          </a:xfrm>
          <a:prstGeom prst="rect">
            <a:avLst/>
          </a:prstGeom>
          <a:noFill/>
          <a:ln>
            <a:noFill/>
          </a:ln>
        </p:spPr>
      </p:pic>
      <p:sp>
        <p:nvSpPr>
          <p:cNvPr id="130" name="Google Shape;130;p20"/>
          <p:cNvSpPr/>
          <p:nvPr/>
        </p:nvSpPr>
        <p:spPr>
          <a:xfrm>
            <a:off x="0" y="4994750"/>
            <a:ext cx="91563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a:off x="2512550" y="786975"/>
            <a:ext cx="41331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394000"/>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Poppins"/>
                <a:ea typeface="Poppins"/>
                <a:cs typeface="Poppins"/>
                <a:sym typeface="Poppins"/>
              </a:rPr>
              <a:t>Analysis </a:t>
            </a:r>
            <a:endParaRPr b="1">
              <a:latin typeface="Poppins"/>
              <a:ea typeface="Poppins"/>
              <a:cs typeface="Poppins"/>
              <a:sym typeface="Poppins"/>
            </a:endParaRPr>
          </a:p>
        </p:txBody>
      </p:sp>
      <p:sp>
        <p:nvSpPr>
          <p:cNvPr id="137" name="Google Shape;137;p2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Lexend"/>
              <a:buChar char="●"/>
            </a:pPr>
            <a:r>
              <a:rPr lang="en" sz="1200">
                <a:latin typeface="Lexend"/>
                <a:ea typeface="Lexend"/>
                <a:cs typeface="Lexend"/>
                <a:sym typeface="Lexend"/>
              </a:rPr>
              <a:t>By collecting user data, Spotify can personalize the user experience. For example on the app, the user’s homepage, search page, and suggested playlist can be customized.</a:t>
            </a:r>
            <a:endParaRPr sz="1200">
              <a:latin typeface="Lexend"/>
              <a:ea typeface="Lexend"/>
              <a:cs typeface="Lexend"/>
              <a:sym typeface="Lexend"/>
            </a:endParaRPr>
          </a:p>
          <a:p>
            <a:pPr indent="0" lvl="0" marL="0" rtl="0" algn="l">
              <a:spcBef>
                <a:spcPts val="1200"/>
              </a:spcBef>
              <a:spcAft>
                <a:spcPts val="0"/>
              </a:spcAft>
              <a:buNone/>
            </a:pPr>
            <a:r>
              <a:t/>
            </a:r>
            <a:endParaRPr sz="1200">
              <a:latin typeface="Lexend"/>
              <a:ea typeface="Lexend"/>
              <a:cs typeface="Lexend"/>
              <a:sym typeface="Lexend"/>
            </a:endParaRPr>
          </a:p>
          <a:p>
            <a:pPr indent="-304800" lvl="0" marL="457200" rtl="0" algn="l">
              <a:spcBef>
                <a:spcPts val="1200"/>
              </a:spcBef>
              <a:spcAft>
                <a:spcPts val="0"/>
              </a:spcAft>
              <a:buSzPts val="1200"/>
              <a:buFont typeface="Lexend"/>
              <a:buChar char="●"/>
            </a:pPr>
            <a:r>
              <a:rPr lang="en" sz="1200">
                <a:latin typeface="Lexend"/>
                <a:ea typeface="Lexend"/>
                <a:cs typeface="Lexend"/>
                <a:sym typeface="Lexend"/>
              </a:rPr>
              <a:t>One of the platform’s most </a:t>
            </a:r>
            <a:r>
              <a:rPr lang="en" sz="1200">
                <a:latin typeface="Lexend"/>
                <a:ea typeface="Lexend"/>
                <a:cs typeface="Lexend"/>
                <a:sym typeface="Lexend"/>
              </a:rPr>
              <a:t>successful</a:t>
            </a:r>
            <a:r>
              <a:rPr lang="en" sz="1200">
                <a:latin typeface="Lexend"/>
                <a:ea typeface="Lexend"/>
                <a:cs typeface="Lexend"/>
                <a:sym typeface="Lexend"/>
              </a:rPr>
              <a:t> tools is its Discover Weekly, which uses the previously mentioned data to recommend songs that the user specifically has not listened to before.</a:t>
            </a:r>
            <a:endParaRPr sz="1200">
              <a:latin typeface="Lexend"/>
              <a:ea typeface="Lexend"/>
              <a:cs typeface="Lexend"/>
              <a:sym typeface="Lexend"/>
            </a:endParaRPr>
          </a:p>
          <a:p>
            <a:pPr indent="-304800" lvl="1" marL="914400" rtl="0" algn="l">
              <a:spcBef>
                <a:spcPts val="0"/>
              </a:spcBef>
              <a:spcAft>
                <a:spcPts val="0"/>
              </a:spcAft>
              <a:buSzPts val="1200"/>
              <a:buFont typeface="Lexend"/>
              <a:buChar char="○"/>
            </a:pPr>
            <a:r>
              <a:rPr lang="en" sz="1200">
                <a:latin typeface="Lexend"/>
                <a:ea typeface="Lexend"/>
                <a:cs typeface="Lexend"/>
                <a:sym typeface="Lexend"/>
              </a:rPr>
              <a:t>In a similar vein, Spotify Wrapped collects a user’s favorite songs and compares their listening stats for an artists to others who also play the artist’s music</a:t>
            </a:r>
            <a:endParaRPr sz="1200">
              <a:latin typeface="Lexend"/>
              <a:ea typeface="Lexend"/>
              <a:cs typeface="Lexend"/>
              <a:sym typeface="Lexend"/>
            </a:endParaRPr>
          </a:p>
          <a:p>
            <a:pPr indent="0" lvl="0" marL="0" rtl="0" algn="l">
              <a:spcBef>
                <a:spcPts val="1200"/>
              </a:spcBef>
              <a:spcAft>
                <a:spcPts val="0"/>
              </a:spcAft>
              <a:buNone/>
            </a:pPr>
            <a:r>
              <a:t/>
            </a:r>
            <a:endParaRPr sz="1200">
              <a:latin typeface="Lexend"/>
              <a:ea typeface="Lexend"/>
              <a:cs typeface="Lexend"/>
              <a:sym typeface="Lexend"/>
            </a:endParaRPr>
          </a:p>
          <a:p>
            <a:pPr indent="-304800" lvl="0" marL="457200" rtl="0" algn="l">
              <a:spcBef>
                <a:spcPts val="1200"/>
              </a:spcBef>
              <a:spcAft>
                <a:spcPts val="0"/>
              </a:spcAft>
              <a:buSzPts val="1200"/>
              <a:buFont typeface="Lexend"/>
              <a:buChar char="●"/>
            </a:pPr>
            <a:r>
              <a:rPr lang="en" sz="1200">
                <a:latin typeface="Lexend"/>
                <a:ea typeface="Lexend"/>
                <a:cs typeface="Lexend"/>
                <a:sym typeface="Lexend"/>
              </a:rPr>
              <a:t>Another feature that Spotify has been working on is called a blended playlists, where users are </a:t>
            </a:r>
            <a:r>
              <a:rPr lang="en" sz="1200">
                <a:latin typeface="Lexend"/>
                <a:ea typeface="Lexend"/>
                <a:cs typeface="Lexend"/>
                <a:sym typeface="Lexend"/>
              </a:rPr>
              <a:t>able</a:t>
            </a:r>
            <a:r>
              <a:rPr lang="en" sz="1200">
                <a:latin typeface="Lexend"/>
                <a:ea typeface="Lexend"/>
                <a:cs typeface="Lexend"/>
                <a:sym typeface="Lexend"/>
              </a:rPr>
              <a:t> to blend their music taste with a </a:t>
            </a:r>
            <a:r>
              <a:rPr lang="en" sz="1200">
                <a:latin typeface="Lexend"/>
                <a:ea typeface="Lexend"/>
                <a:cs typeface="Lexend"/>
                <a:sym typeface="Lexend"/>
              </a:rPr>
              <a:t>friend’s</a:t>
            </a:r>
            <a:r>
              <a:rPr lang="en" sz="1200">
                <a:latin typeface="Lexend"/>
                <a:ea typeface="Lexend"/>
                <a:cs typeface="Lexend"/>
                <a:sym typeface="Lexend"/>
              </a:rPr>
              <a:t> or with similar artist. </a:t>
            </a:r>
            <a:endParaRPr sz="1200">
              <a:latin typeface="Lexend"/>
              <a:ea typeface="Lexend"/>
              <a:cs typeface="Lexend"/>
              <a:sym typeface="Lexend"/>
            </a:endParaRPr>
          </a:p>
        </p:txBody>
      </p:sp>
      <p:sp>
        <p:nvSpPr>
          <p:cNvPr id="138" name="Google Shape;138;p21"/>
          <p:cNvSpPr/>
          <p:nvPr/>
        </p:nvSpPr>
        <p:spPr>
          <a:xfrm>
            <a:off x="0" y="4994750"/>
            <a:ext cx="91563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a:off x="3747400" y="922125"/>
            <a:ext cx="1673700" cy="148800"/>
          </a:xfrm>
          <a:prstGeom prst="rect">
            <a:avLst/>
          </a:prstGeom>
          <a:solidFill>
            <a:srgbClr val="1FD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